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51"/>
  </p:notesMasterIdLst>
  <p:handoutMasterIdLst>
    <p:handoutMasterId r:id="rId52"/>
  </p:handoutMasterIdLst>
  <p:sldIdLst>
    <p:sldId id="330" r:id="rId2"/>
    <p:sldId id="275" r:id="rId3"/>
    <p:sldId id="277" r:id="rId4"/>
    <p:sldId id="332" r:id="rId5"/>
    <p:sldId id="288" r:id="rId6"/>
    <p:sldId id="336" r:id="rId7"/>
    <p:sldId id="278" r:id="rId8"/>
    <p:sldId id="289" r:id="rId9"/>
    <p:sldId id="377" r:id="rId10"/>
    <p:sldId id="366" r:id="rId11"/>
    <p:sldId id="279" r:id="rId12"/>
    <p:sldId id="290" r:id="rId13"/>
    <p:sldId id="293" r:id="rId14"/>
    <p:sldId id="280" r:id="rId15"/>
    <p:sldId id="349" r:id="rId16"/>
    <p:sldId id="343" r:id="rId17"/>
    <p:sldId id="350" r:id="rId18"/>
    <p:sldId id="339" r:id="rId19"/>
    <p:sldId id="335" r:id="rId20"/>
    <p:sldId id="298" r:id="rId21"/>
    <p:sldId id="302" r:id="rId22"/>
    <p:sldId id="329" r:id="rId23"/>
    <p:sldId id="351" r:id="rId24"/>
    <p:sldId id="368" r:id="rId25"/>
    <p:sldId id="369" r:id="rId26"/>
    <p:sldId id="282" r:id="rId27"/>
    <p:sldId id="370" r:id="rId28"/>
    <p:sldId id="333" r:id="rId29"/>
    <p:sldId id="352" r:id="rId30"/>
    <p:sldId id="353" r:id="rId31"/>
    <p:sldId id="305" r:id="rId32"/>
    <p:sldId id="306" r:id="rId33"/>
    <p:sldId id="371" r:id="rId34"/>
    <p:sldId id="307" r:id="rId35"/>
    <p:sldId id="310" r:id="rId36"/>
    <p:sldId id="354" r:id="rId37"/>
    <p:sldId id="313" r:id="rId38"/>
    <p:sldId id="355" r:id="rId39"/>
    <p:sldId id="356" r:id="rId40"/>
    <p:sldId id="357" r:id="rId41"/>
    <p:sldId id="358" r:id="rId42"/>
    <p:sldId id="359" r:id="rId43"/>
    <p:sldId id="286" r:id="rId44"/>
    <p:sldId id="374" r:id="rId45"/>
    <p:sldId id="373" r:id="rId46"/>
    <p:sldId id="342" r:id="rId47"/>
    <p:sldId id="361" r:id="rId48"/>
    <p:sldId id="301" r:id="rId49"/>
    <p:sldId id="331" r:id="rId50"/>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17"/>
    <p:restoredTop sz="94667"/>
  </p:normalViewPr>
  <p:slideViewPr>
    <p:cSldViewPr snapToGrid="0">
      <p:cViewPr varScale="1">
        <p:scale>
          <a:sx n="82" d="100"/>
          <a:sy n="82" d="100"/>
        </p:scale>
        <p:origin x="1368" y="53"/>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11</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14</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15</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26</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27</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31</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38</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40</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45</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8</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9</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500416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id="{1EFD3035-A582-45DD-89A5-82ABE6A7D46D}"/>
              </a:ext>
            </a:extLst>
          </p:cNvPr>
          <p:cNvSpPr>
            <a:spLocks noGrp="1" noChangeArrowheads="1"/>
          </p:cNvSpPr>
          <p:nvPr>
            <p:ph type="ctrTitle"/>
          </p:nvPr>
        </p:nvSpPr>
        <p:spPr>
          <a:xfrm>
            <a:off x="371475" y="1900238"/>
            <a:ext cx="8458200" cy="1143000"/>
          </a:xfrm>
          <a:noFill/>
        </p:spPr>
        <p:txBody>
          <a:bodyPr/>
          <a:lstStyle/>
          <a:p>
            <a:pPr eaLnBrk="1" hangingPunct="1"/>
            <a:r>
              <a:rPr lang="en-US" altLang="en-US" dirty="0"/>
              <a:t>Chapter 2:  Operating-System Services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51A60BE-6FD2-4F4A-A1E6-2481BBFE0FAD}"/>
              </a:ext>
            </a:extLst>
          </p:cNvPr>
          <p:cNvSpPr>
            <a:spLocks noGrp="1" noChangeArrowheads="1"/>
          </p:cNvSpPr>
          <p:nvPr>
            <p:ph type="title"/>
          </p:nvPr>
        </p:nvSpPr>
        <p:spPr>
          <a:xfrm>
            <a:off x="457200" y="227013"/>
            <a:ext cx="8113713" cy="576262"/>
          </a:xfrm>
        </p:spPr>
        <p:txBody>
          <a:bodyPr/>
          <a:lstStyle/>
          <a:p>
            <a:pPr eaLnBrk="1" hangingPunct="1"/>
            <a:r>
              <a:rPr lang="en-US" altLang="en-US"/>
              <a:t>The Mac OS X GUI</a:t>
            </a:r>
          </a:p>
        </p:txBody>
      </p:sp>
      <p:pic>
        <p:nvPicPr>
          <p:cNvPr id="27651" name="Picture 2">
            <a:extLst>
              <a:ext uri="{FF2B5EF4-FFF2-40B4-BE49-F238E27FC236}">
                <a16:creationId xmlns:a16="http://schemas.microsoft.com/office/drawing/2014/main"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4B842699-2411-46DA-9E86-71B3FFE9F00D}"/>
              </a:ext>
            </a:extLst>
          </p:cNvPr>
          <p:cNvSpPr>
            <a:spLocks noGrp="1" noChangeArrowheads="1"/>
          </p:cNvSpPr>
          <p:nvPr>
            <p:ph type="title"/>
          </p:nvPr>
        </p:nvSpPr>
        <p:spPr>
          <a:xfrm>
            <a:off x="457200" y="220663"/>
            <a:ext cx="8061325" cy="576262"/>
          </a:xfrm>
        </p:spPr>
        <p:txBody>
          <a:bodyPr/>
          <a:lstStyle/>
          <a:p>
            <a:pPr eaLnBrk="1" hangingPunct="1"/>
            <a:r>
              <a:rPr lang="en-US" altLang="en-US"/>
              <a:t>System Calls</a:t>
            </a:r>
          </a:p>
        </p:txBody>
      </p:sp>
      <p:sp>
        <p:nvSpPr>
          <p:cNvPr id="29699" name="Rectangle 3">
            <a:extLst>
              <a:ext uri="{FF2B5EF4-FFF2-40B4-BE49-F238E27FC236}">
                <a16:creationId xmlns:a16="http://schemas.microsoft.com/office/drawing/2014/main" id="{A2749591-DE3A-4DDD-A1C5-F25581574507}"/>
              </a:ext>
            </a:extLst>
          </p:cNvPr>
          <p:cNvSpPr>
            <a:spLocks noGrp="1" noChangeArrowheads="1"/>
          </p:cNvSpPr>
          <p:nvPr>
            <p:ph type="body" idx="1"/>
          </p:nvPr>
        </p:nvSpPr>
        <p:spPr>
          <a:xfrm>
            <a:off x="839788" y="1385888"/>
            <a:ext cx="7678737" cy="2646362"/>
          </a:xfrm>
        </p:spPr>
        <p:txBody>
          <a:bodyPr/>
          <a:lstStyle/>
          <a:p>
            <a:pPr>
              <a:lnSpc>
                <a:spcPct val="90000"/>
              </a:lnSpc>
            </a:pPr>
            <a:r>
              <a:rPr lang="en-US" altLang="en-US" dirty="0"/>
              <a:t>Programming interface to the services provided by the OS</a:t>
            </a:r>
            <a:endParaRPr lang="en-US" altLang="en-US" sz="800" dirty="0"/>
          </a:p>
          <a:p>
            <a:pPr>
              <a:lnSpc>
                <a:spcPct val="90000"/>
              </a:lnSpc>
            </a:pPr>
            <a:r>
              <a:rPr lang="en-US" altLang="en-US" dirty="0"/>
              <a:t>Typically written in a high-level language (C or C++)</a:t>
            </a:r>
            <a:endParaRPr lang="en-US" altLang="en-US" sz="800" dirty="0"/>
          </a:p>
          <a:p>
            <a:pPr>
              <a:lnSpc>
                <a:spcPct val="90000"/>
              </a:lnSpc>
            </a:pPr>
            <a:r>
              <a:rPr lang="en-US" altLang="en-US" dirty="0"/>
              <a:t>Mostly accessed by programs via a high-level </a:t>
            </a:r>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Programming</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solidFill>
                  <a:srgbClr val="000000"/>
                </a:solidFill>
              </a:rPr>
              <a:t>(</a:t>
            </a:r>
            <a:r>
              <a:rPr lang="en-US" altLang="en-US" b="1" dirty="0">
                <a:solidFill>
                  <a:srgbClr val="006699"/>
                </a:solidFill>
                <a:latin typeface="+mj-lt"/>
              </a:rPr>
              <a:t>API</a:t>
            </a:r>
            <a:r>
              <a:rPr lang="en-US" altLang="en-US" dirty="0">
                <a:solidFill>
                  <a:srgbClr val="000000"/>
                </a:solidFill>
              </a:rPr>
              <a:t>)</a:t>
            </a:r>
            <a:r>
              <a:rPr lang="en-US" altLang="en-US" dirty="0">
                <a:solidFill>
                  <a:srgbClr val="3366FF"/>
                </a:solidFill>
              </a:rPr>
              <a:t> </a:t>
            </a:r>
            <a:r>
              <a:rPr lang="en-US" altLang="en-US" dirty="0"/>
              <a:t>rather than direct system call use</a:t>
            </a:r>
            <a:endParaRPr lang="en-US" altLang="en-US" sz="800" dirty="0"/>
          </a:p>
          <a:p>
            <a:pPr>
              <a:lnSpc>
                <a:spcPct val="90000"/>
              </a:lnSpc>
            </a:pPr>
            <a:r>
              <a:rPr lang="en-US" altLang="en-US" dirty="0"/>
              <a:t>Three most common APIs are Win32 API for Windows, POSIX API for POSIX-based systems (including virtually all versions of UNIX, Linux, and Mac OS X), and Java API for the Java virtual machine (JVM)</a:t>
            </a:r>
          </a:p>
        </p:txBody>
      </p:sp>
      <p:sp>
        <p:nvSpPr>
          <p:cNvPr id="15364" name="Rectangle 4">
            <a:extLst>
              <a:ext uri="{FF2B5EF4-FFF2-40B4-BE49-F238E27FC236}">
                <a16:creationId xmlns:a16="http://schemas.microsoft.com/office/drawing/2014/main" id="{55144004-C2FB-40D0-9742-3DE46A26D5AF}"/>
              </a:ext>
            </a:extLst>
          </p:cNvPr>
          <p:cNvSpPr>
            <a:spLocks noChangeArrowheads="1"/>
          </p:cNvSpPr>
          <p:nvPr/>
        </p:nvSpPr>
        <p:spPr bwMode="auto">
          <a:xfrm>
            <a:off x="942975" y="3624263"/>
            <a:ext cx="7181850" cy="590550"/>
          </a:xfrm>
          <a:prstGeom prst="rect">
            <a:avLst/>
          </a:prstGeom>
          <a:noFill/>
          <a:ln>
            <a:noFill/>
          </a:ln>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nSpc>
                <a:spcPct val="90000"/>
              </a:lnSpc>
              <a:buFont typeface="Monotype Sorts" pitchFamily="2" charset="2"/>
              <a:buNone/>
              <a:defRPr/>
            </a:pPr>
            <a:r>
              <a:rPr kumimoji="1" lang="en-US" altLang="en-US" dirty="0">
                <a:latin typeface="+mn-lt"/>
              </a:rPr>
              <a:t>Note that the system-call names used throughout this text are generic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C14F633-D8B3-443E-B572-5804D4ED778B}"/>
              </a:ext>
            </a:extLst>
          </p:cNvPr>
          <p:cNvSpPr>
            <a:spLocks noGrp="1" noChangeArrowheads="1"/>
          </p:cNvSpPr>
          <p:nvPr>
            <p:ph type="title"/>
          </p:nvPr>
        </p:nvSpPr>
        <p:spPr>
          <a:xfrm>
            <a:off x="457200" y="214313"/>
            <a:ext cx="8077200" cy="576262"/>
          </a:xfrm>
        </p:spPr>
        <p:txBody>
          <a:bodyPr/>
          <a:lstStyle/>
          <a:p>
            <a:pPr eaLnBrk="1" hangingPunct="1"/>
            <a:r>
              <a:rPr lang="en-US" altLang="en-US"/>
              <a:t>Example of System Calls</a:t>
            </a:r>
          </a:p>
        </p:txBody>
      </p:sp>
      <p:sp>
        <p:nvSpPr>
          <p:cNvPr id="31747" name="Rectangle 5">
            <a:extLst>
              <a:ext uri="{FF2B5EF4-FFF2-40B4-BE49-F238E27FC236}">
                <a16:creationId xmlns:a16="http://schemas.microsoft.com/office/drawing/2014/main" id="{538ABAD4-459A-43EE-99FF-36E56E65895E}"/>
              </a:ext>
            </a:extLst>
          </p:cNvPr>
          <p:cNvSpPr>
            <a:spLocks noGrp="1" noChangeArrowheads="1"/>
          </p:cNvSpPr>
          <p:nvPr>
            <p:ph type="body" idx="1"/>
          </p:nvPr>
        </p:nvSpPr>
        <p:spPr>
          <a:xfrm>
            <a:off x="830263" y="1233488"/>
            <a:ext cx="7704137" cy="4530725"/>
          </a:xfrm>
        </p:spPr>
        <p:txBody>
          <a:bodyPr/>
          <a:lstStyle/>
          <a:p>
            <a:r>
              <a:rPr lang="en-US" altLang="en-US"/>
              <a:t>System call sequence to copy the contents of one file to another file</a:t>
            </a:r>
          </a:p>
        </p:txBody>
      </p:sp>
      <p:pic>
        <p:nvPicPr>
          <p:cNvPr id="31748" name="Picture 5">
            <a:extLst>
              <a:ext uri="{FF2B5EF4-FFF2-40B4-BE49-F238E27FC236}">
                <a16:creationId xmlns:a16="http://schemas.microsoft.com/office/drawing/2014/main"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699CD33-3BF1-41C4-ABEC-D6F4D3F643A9}"/>
              </a:ext>
            </a:extLst>
          </p:cNvPr>
          <p:cNvSpPr>
            <a:spLocks noGrp="1" noChangeArrowheads="1"/>
          </p:cNvSpPr>
          <p:nvPr>
            <p:ph type="title"/>
          </p:nvPr>
        </p:nvSpPr>
        <p:spPr>
          <a:xfrm>
            <a:off x="920750" y="211138"/>
            <a:ext cx="7840663" cy="576262"/>
          </a:xfrm>
        </p:spPr>
        <p:txBody>
          <a:bodyPr/>
          <a:lstStyle/>
          <a:p>
            <a:pPr eaLnBrk="1" hangingPunct="1"/>
            <a:r>
              <a:rPr lang="en-US" altLang="en-US"/>
              <a:t>API – System Call – OS Relationship</a:t>
            </a:r>
          </a:p>
        </p:txBody>
      </p:sp>
      <p:pic>
        <p:nvPicPr>
          <p:cNvPr id="37891" name="Picture 2">
            <a:extLst>
              <a:ext uri="{FF2B5EF4-FFF2-40B4-BE49-F238E27FC236}">
                <a16:creationId xmlns:a16="http://schemas.microsoft.com/office/drawing/2014/main"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81CC25A-92E8-44D5-853F-5EA5E0E48123}"/>
              </a:ext>
            </a:extLst>
          </p:cNvPr>
          <p:cNvSpPr>
            <a:spLocks noGrp="1" noChangeArrowheads="1"/>
          </p:cNvSpPr>
          <p:nvPr>
            <p:ph type="title"/>
          </p:nvPr>
        </p:nvSpPr>
        <p:spPr>
          <a:xfrm>
            <a:off x="473075" y="214313"/>
            <a:ext cx="8129588" cy="576262"/>
          </a:xfrm>
        </p:spPr>
        <p:txBody>
          <a:bodyPr/>
          <a:lstStyle/>
          <a:p>
            <a:pPr eaLnBrk="1" hangingPunct="1"/>
            <a:r>
              <a:rPr lang="en-US" altLang="en-US"/>
              <a:t>Types of System Calls</a:t>
            </a:r>
          </a:p>
        </p:txBody>
      </p:sp>
      <p:sp>
        <p:nvSpPr>
          <p:cNvPr id="44035" name="Rectangle 4">
            <a:extLst>
              <a:ext uri="{FF2B5EF4-FFF2-40B4-BE49-F238E27FC236}">
                <a16:creationId xmlns:a16="http://schemas.microsoft.com/office/drawing/2014/main" id="{4FFFE9F1-36B8-4D67-9C3C-A4A661B03ED6}"/>
              </a:ext>
            </a:extLst>
          </p:cNvPr>
          <p:cNvSpPr>
            <a:spLocks noGrp="1" noChangeArrowheads="1"/>
          </p:cNvSpPr>
          <p:nvPr>
            <p:ph type="body" idx="1"/>
          </p:nvPr>
        </p:nvSpPr>
        <p:spPr>
          <a:xfrm>
            <a:off x="808038" y="1250950"/>
            <a:ext cx="7748587" cy="4530725"/>
          </a:xfrm>
        </p:spPr>
        <p:txBody>
          <a:bodyPr/>
          <a:lstStyle/>
          <a:p>
            <a:r>
              <a:rPr lang="en-US" altLang="en-US" dirty="0"/>
              <a:t>Process control</a:t>
            </a:r>
          </a:p>
          <a:p>
            <a:pPr lvl="1"/>
            <a:r>
              <a:rPr lang="en-US" altLang="en-US" dirty="0"/>
              <a:t>create process, terminate process</a:t>
            </a:r>
          </a:p>
          <a:p>
            <a:pPr lvl="1"/>
            <a:r>
              <a:rPr lang="en-US" altLang="en-US" dirty="0"/>
              <a:t>end, abort</a:t>
            </a:r>
          </a:p>
          <a:p>
            <a:pPr lvl="1"/>
            <a:r>
              <a:rPr lang="en-US" altLang="en-US" dirty="0"/>
              <a:t>load, execute</a:t>
            </a:r>
          </a:p>
          <a:p>
            <a:pPr lvl="1"/>
            <a:r>
              <a:rPr lang="en-US" altLang="en-US" dirty="0"/>
              <a:t>get process attributes, set process attributes</a:t>
            </a:r>
          </a:p>
          <a:p>
            <a:pPr lvl="1"/>
            <a:r>
              <a:rPr lang="en-US" altLang="en-US" dirty="0"/>
              <a:t>wait for time</a:t>
            </a:r>
          </a:p>
          <a:p>
            <a:pPr lvl="1"/>
            <a:r>
              <a:rPr lang="en-US" altLang="en-US" dirty="0"/>
              <a:t>wait event, signal event</a:t>
            </a:r>
          </a:p>
          <a:p>
            <a:pPr lvl="1"/>
            <a:r>
              <a:rPr lang="en-US" altLang="en-US" dirty="0"/>
              <a:t>allocate and free memory</a:t>
            </a:r>
          </a:p>
          <a:p>
            <a:pPr lvl="1"/>
            <a:r>
              <a:rPr lang="en-US" altLang="en-US" dirty="0"/>
              <a:t>Dump memory if error</a:t>
            </a:r>
          </a:p>
          <a:p>
            <a:pPr lvl="1"/>
            <a:r>
              <a:rPr lang="en-US" altLang="en-US" b="1" dirty="0">
                <a:solidFill>
                  <a:srgbClr val="006699"/>
                </a:solidFill>
                <a:latin typeface="+mj-lt"/>
              </a:rPr>
              <a:t>Debugger</a:t>
            </a:r>
            <a:r>
              <a:rPr lang="en-US" altLang="en-US" dirty="0"/>
              <a:t> for determining </a:t>
            </a:r>
            <a:r>
              <a:rPr lang="en-US" altLang="en-US" b="1" dirty="0">
                <a:solidFill>
                  <a:srgbClr val="006699"/>
                </a:solidFill>
                <a:latin typeface="+mj-lt"/>
              </a:rPr>
              <a:t>bugs</a:t>
            </a:r>
            <a:r>
              <a:rPr lang="en-US" altLang="en-US" b="1" dirty="0">
                <a:solidFill>
                  <a:srgbClr val="3366FF"/>
                </a:solidFill>
              </a:rPr>
              <a:t>, </a:t>
            </a:r>
            <a:r>
              <a:rPr lang="en-US" altLang="en-US" b="1" dirty="0">
                <a:solidFill>
                  <a:srgbClr val="006699"/>
                </a:solidFill>
                <a:latin typeface="+mj-lt"/>
              </a:rPr>
              <a:t>single</a:t>
            </a:r>
            <a:r>
              <a:rPr lang="en-US" altLang="en-US" b="1" dirty="0">
                <a:solidFill>
                  <a:srgbClr val="3366FF"/>
                </a:solidFill>
              </a:rPr>
              <a:t> </a:t>
            </a:r>
            <a:r>
              <a:rPr lang="en-US" altLang="en-US" b="1" dirty="0">
                <a:solidFill>
                  <a:srgbClr val="006699"/>
                </a:solidFill>
                <a:latin typeface="+mj-lt"/>
              </a:rPr>
              <a:t>step</a:t>
            </a:r>
            <a:r>
              <a:rPr lang="en-US" altLang="en-US" b="1" dirty="0">
                <a:solidFill>
                  <a:srgbClr val="3366FF"/>
                </a:solidFill>
              </a:rPr>
              <a:t> </a:t>
            </a:r>
            <a:r>
              <a:rPr lang="en-US" altLang="en-US" dirty="0"/>
              <a:t>execution</a:t>
            </a:r>
          </a:p>
          <a:p>
            <a:pPr lvl="1"/>
            <a:r>
              <a:rPr lang="en-US" altLang="en-US" b="1" dirty="0">
                <a:solidFill>
                  <a:srgbClr val="006699"/>
                </a:solidFill>
                <a:latin typeface="+mj-lt"/>
              </a:rPr>
              <a:t>Locks</a:t>
            </a:r>
            <a:r>
              <a:rPr lang="en-US" altLang="en-US" dirty="0"/>
              <a:t> for managing access to shared data between processes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4">
            <a:extLst>
              <a:ext uri="{FF2B5EF4-FFF2-40B4-BE49-F238E27FC236}">
                <a16:creationId xmlns:a16="http://schemas.microsoft.com/office/drawing/2014/main" id="{4156D97E-B3F7-4D08-9926-F21EAB5326AF}"/>
              </a:ext>
            </a:extLst>
          </p:cNvPr>
          <p:cNvSpPr>
            <a:spLocks noGrp="1" noChangeArrowheads="1"/>
          </p:cNvSpPr>
          <p:nvPr>
            <p:ph type="body" idx="1"/>
          </p:nvPr>
        </p:nvSpPr>
        <p:spPr>
          <a:xfrm>
            <a:off x="801688" y="1233488"/>
            <a:ext cx="7732712" cy="4530725"/>
          </a:xfrm>
        </p:spPr>
        <p:txBody>
          <a:bodyPr/>
          <a:lstStyle/>
          <a:p>
            <a:r>
              <a:rPr lang="en-US" altLang="en-US"/>
              <a:t>File management</a:t>
            </a:r>
          </a:p>
          <a:p>
            <a:pPr lvl="1"/>
            <a:r>
              <a:rPr lang="en-US" altLang="en-US"/>
              <a:t>create file, delete file</a:t>
            </a:r>
          </a:p>
          <a:p>
            <a:pPr lvl="1"/>
            <a:r>
              <a:rPr lang="en-US" altLang="en-US"/>
              <a:t>open, close file</a:t>
            </a:r>
          </a:p>
          <a:p>
            <a:pPr lvl="1"/>
            <a:r>
              <a:rPr lang="en-US" altLang="en-US"/>
              <a:t>read, write, reposition</a:t>
            </a:r>
          </a:p>
          <a:p>
            <a:pPr lvl="1"/>
            <a:r>
              <a:rPr lang="en-US" altLang="en-US"/>
              <a:t>get and set file attributes</a:t>
            </a:r>
          </a:p>
          <a:p>
            <a:r>
              <a:rPr lang="en-US" altLang="en-US"/>
              <a:t>Device management</a:t>
            </a:r>
          </a:p>
          <a:p>
            <a:pPr lvl="1"/>
            <a:r>
              <a:rPr lang="en-US" altLang="en-US"/>
              <a:t>request device, release device</a:t>
            </a:r>
          </a:p>
          <a:p>
            <a:pPr lvl="1"/>
            <a:r>
              <a:rPr lang="en-US" altLang="en-US"/>
              <a:t>read, write, reposition</a:t>
            </a:r>
          </a:p>
          <a:p>
            <a:pPr lvl="1"/>
            <a:r>
              <a:rPr lang="en-US" altLang="en-US"/>
              <a:t>get device attributes, set device attributes</a:t>
            </a:r>
          </a:p>
          <a:p>
            <a:pPr lvl="1"/>
            <a:r>
              <a:rPr lang="en-US" altLang="en-US"/>
              <a:t>logically attach or detach devices</a:t>
            </a:r>
          </a:p>
          <a:p>
            <a:pPr lvl="1"/>
            <a:endParaRPr lang="en-US" altLang="en-US"/>
          </a:p>
        </p:txBody>
      </p:sp>
      <p:sp>
        <p:nvSpPr>
          <p:cNvPr id="46083" name="Rectangle 2">
            <a:extLst>
              <a:ext uri="{FF2B5EF4-FFF2-40B4-BE49-F238E27FC236}">
                <a16:creationId xmlns:a16="http://schemas.microsoft.com/office/drawing/2014/main" id="{A1101D3E-F01E-4DD1-88DC-B60A703EA3DB}"/>
              </a:ext>
            </a:extLst>
          </p:cNvPr>
          <p:cNvSpPr>
            <a:spLocks noGrp="1" noChangeArrowheads="1"/>
          </p:cNvSpPr>
          <p:nvPr>
            <p:ph type="title"/>
          </p:nvPr>
        </p:nvSpPr>
        <p:spPr>
          <a:xfrm>
            <a:off x="512763" y="225425"/>
            <a:ext cx="8021637" cy="576263"/>
          </a:xfrm>
        </p:spPr>
        <p:txBody>
          <a:bodyPr/>
          <a:lstStyle/>
          <a:p>
            <a:pPr eaLnBrk="1" hangingPunct="1"/>
            <a:r>
              <a:rPr lang="en-US" altLang="en-US"/>
              <a:t>Types of System Calls (Cont.)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F170523-A8A8-43C6-820A-D68F85AF07D4}"/>
              </a:ext>
            </a:extLst>
          </p:cNvPr>
          <p:cNvSpPr>
            <a:spLocks noGrp="1" noChangeArrowheads="1"/>
          </p:cNvSpPr>
          <p:nvPr>
            <p:ph type="title"/>
          </p:nvPr>
        </p:nvSpPr>
        <p:spPr>
          <a:xfrm>
            <a:off x="527050" y="227013"/>
            <a:ext cx="7991475" cy="576262"/>
          </a:xfrm>
        </p:spPr>
        <p:txBody>
          <a:bodyPr/>
          <a:lstStyle/>
          <a:p>
            <a:pPr eaLnBrk="1" hangingPunct="1"/>
            <a:r>
              <a:rPr lang="en-US" altLang="en-US"/>
              <a:t>Types of System Calls (Cont.)</a:t>
            </a:r>
          </a:p>
        </p:txBody>
      </p:sp>
      <p:sp>
        <p:nvSpPr>
          <p:cNvPr id="48131" name="Rectangle 4">
            <a:extLst>
              <a:ext uri="{FF2B5EF4-FFF2-40B4-BE49-F238E27FC236}">
                <a16:creationId xmlns:a16="http://schemas.microsoft.com/office/drawing/2014/main" id="{3E675A7B-D65B-4A2E-A667-61009784BC51}"/>
              </a:ext>
            </a:extLst>
          </p:cNvPr>
          <p:cNvSpPr>
            <a:spLocks noGrp="1" noChangeArrowheads="1"/>
          </p:cNvSpPr>
          <p:nvPr>
            <p:ph type="body" idx="1"/>
          </p:nvPr>
        </p:nvSpPr>
        <p:spPr>
          <a:xfrm>
            <a:off x="806450" y="1233488"/>
            <a:ext cx="7234238" cy="4530725"/>
          </a:xfrm>
        </p:spPr>
        <p:txBody>
          <a:bodyPr/>
          <a:lstStyle/>
          <a:p>
            <a:r>
              <a:rPr lang="en-US" altLang="en-US" dirty="0"/>
              <a:t>Information maintenance</a:t>
            </a:r>
          </a:p>
          <a:p>
            <a:pPr lvl="1"/>
            <a:r>
              <a:rPr lang="en-US" altLang="en-US" dirty="0"/>
              <a:t>get time or date, set time or date</a:t>
            </a:r>
          </a:p>
          <a:p>
            <a:pPr lvl="1"/>
            <a:r>
              <a:rPr lang="en-US" altLang="en-US" dirty="0"/>
              <a:t>get system data, set system data</a:t>
            </a:r>
          </a:p>
          <a:p>
            <a:pPr lvl="1"/>
            <a:r>
              <a:rPr lang="en-US" altLang="en-US" dirty="0"/>
              <a:t>get and set process, file, or device attributes</a:t>
            </a:r>
          </a:p>
          <a:p>
            <a:r>
              <a:rPr lang="en-US" altLang="en-US" dirty="0"/>
              <a:t>Communications</a:t>
            </a:r>
          </a:p>
          <a:p>
            <a:pPr lvl="1"/>
            <a:r>
              <a:rPr lang="en-US" altLang="en-US" dirty="0"/>
              <a:t>create, delete communication connection</a:t>
            </a:r>
          </a:p>
          <a:p>
            <a:pPr lvl="1"/>
            <a:r>
              <a:rPr lang="en-US" altLang="en-US" dirty="0"/>
              <a:t>send, receive messages if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to </a:t>
            </a:r>
            <a:r>
              <a:rPr lang="en-US" altLang="en-US" b="1" dirty="0">
                <a:solidFill>
                  <a:srgbClr val="006699"/>
                </a:solidFill>
                <a:latin typeface="+mj-lt"/>
              </a:rPr>
              <a:t>host</a:t>
            </a:r>
            <a:r>
              <a:rPr lang="en-US" altLang="en-US" b="1" dirty="0">
                <a:solidFill>
                  <a:srgbClr val="3366FF"/>
                </a:solidFill>
              </a:rPr>
              <a:t> </a:t>
            </a:r>
            <a:r>
              <a:rPr lang="en-US" altLang="en-US" b="1" dirty="0">
                <a:solidFill>
                  <a:srgbClr val="006699"/>
                </a:solidFill>
                <a:latin typeface="+mj-lt"/>
              </a:rPr>
              <a:t>name</a:t>
            </a:r>
            <a:r>
              <a:rPr lang="en-US" altLang="en-US" dirty="0"/>
              <a:t> or </a:t>
            </a:r>
            <a:r>
              <a:rPr lang="en-US" altLang="en-US" b="1" dirty="0">
                <a:solidFill>
                  <a:srgbClr val="006699"/>
                </a:solidFill>
                <a:latin typeface="+mj-lt"/>
              </a:rPr>
              <a:t>process</a:t>
            </a:r>
            <a:r>
              <a:rPr lang="en-US" altLang="en-US" b="1" dirty="0">
                <a:solidFill>
                  <a:srgbClr val="3366FF"/>
                </a:solidFill>
              </a:rPr>
              <a:t> </a:t>
            </a:r>
            <a:r>
              <a:rPr lang="en-US" altLang="en-US" b="1" dirty="0">
                <a:solidFill>
                  <a:srgbClr val="006699"/>
                </a:solidFill>
                <a:latin typeface="+mj-lt"/>
              </a:rPr>
              <a:t>name</a:t>
            </a:r>
          </a:p>
          <a:p>
            <a:pPr lvl="2"/>
            <a:r>
              <a:rPr lang="en-US" altLang="en-US" dirty="0"/>
              <a:t>From</a:t>
            </a:r>
            <a:r>
              <a:rPr lang="en-US" altLang="en-US" b="1" dirty="0">
                <a:solidFill>
                  <a:srgbClr val="3366FF"/>
                </a:solidFill>
              </a:rPr>
              <a:t> </a:t>
            </a:r>
            <a:r>
              <a:rPr lang="en-US" altLang="en-US" b="1" dirty="0">
                <a:solidFill>
                  <a:srgbClr val="006699"/>
                </a:solidFill>
                <a:latin typeface="+mj-lt"/>
              </a:rPr>
              <a:t>client</a:t>
            </a:r>
            <a:r>
              <a:rPr lang="en-US" altLang="en-US" b="1" dirty="0">
                <a:solidFill>
                  <a:srgbClr val="3366FF"/>
                </a:solidFill>
              </a:rPr>
              <a:t> </a:t>
            </a:r>
            <a:r>
              <a:rPr lang="en-US" altLang="en-US" dirty="0"/>
              <a:t>to</a:t>
            </a:r>
            <a:r>
              <a:rPr lang="en-US" altLang="en-US" b="1" dirty="0">
                <a:solidFill>
                  <a:srgbClr val="3366FF"/>
                </a:solidFill>
              </a:rPr>
              <a:t> </a:t>
            </a:r>
            <a:r>
              <a:rPr lang="en-US" altLang="en-US" b="1" dirty="0">
                <a:solidFill>
                  <a:srgbClr val="006699"/>
                </a:solidFill>
                <a:latin typeface="+mj-lt"/>
              </a:rPr>
              <a:t>server</a:t>
            </a:r>
          </a:p>
          <a:p>
            <a:pPr lvl="1"/>
            <a:r>
              <a:rPr lang="en-US" altLang="en-US" b="1" dirty="0">
                <a:solidFill>
                  <a:srgbClr val="006699"/>
                </a:solidFill>
                <a:latin typeface="+mj-lt"/>
              </a:rPr>
              <a:t>Shared-memory</a:t>
            </a:r>
            <a:r>
              <a:rPr lang="en-US" altLang="en-US" b="1" dirty="0">
                <a:solidFill>
                  <a:srgbClr val="3366FF"/>
                </a:solidFill>
              </a:rPr>
              <a:t> </a:t>
            </a:r>
            <a:r>
              <a:rPr lang="en-US" altLang="en-US" b="1" dirty="0">
                <a:solidFill>
                  <a:srgbClr val="006699"/>
                </a:solidFill>
                <a:latin typeface="+mj-lt"/>
              </a:rPr>
              <a:t>model</a:t>
            </a:r>
            <a:r>
              <a:rPr lang="en-US" altLang="en-US" b="1" dirty="0">
                <a:solidFill>
                  <a:srgbClr val="3366FF"/>
                </a:solidFill>
              </a:rPr>
              <a:t> </a:t>
            </a:r>
            <a:r>
              <a:rPr lang="en-US" altLang="en-US" dirty="0"/>
              <a:t>create and gain access to memory regions</a:t>
            </a:r>
          </a:p>
          <a:p>
            <a:pPr lvl="1"/>
            <a:r>
              <a:rPr lang="en-US" altLang="en-US" dirty="0"/>
              <a:t>transfer status information</a:t>
            </a:r>
          </a:p>
          <a:p>
            <a:pPr lvl="1"/>
            <a:r>
              <a:rPr lang="en-US" altLang="en-US" dirty="0"/>
              <a:t>attach and detach remote devices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2D8F5D27-E3DA-4CD1-A64B-C94402E09E1D}"/>
              </a:ext>
            </a:extLst>
          </p:cNvPr>
          <p:cNvSpPr>
            <a:spLocks noGrp="1" noChangeArrowheads="1"/>
          </p:cNvSpPr>
          <p:nvPr>
            <p:ph type="title"/>
          </p:nvPr>
        </p:nvSpPr>
        <p:spPr>
          <a:xfrm>
            <a:off x="503238" y="227013"/>
            <a:ext cx="8031162" cy="576262"/>
          </a:xfrm>
        </p:spPr>
        <p:txBody>
          <a:bodyPr/>
          <a:lstStyle/>
          <a:p>
            <a:pPr eaLnBrk="1" hangingPunct="1"/>
            <a:r>
              <a:rPr lang="en-US" altLang="en-US"/>
              <a:t>Types of System Calls (Cont.)</a:t>
            </a:r>
          </a:p>
        </p:txBody>
      </p:sp>
      <p:sp>
        <p:nvSpPr>
          <p:cNvPr id="50179" name="Rectangle 4">
            <a:extLst>
              <a:ext uri="{FF2B5EF4-FFF2-40B4-BE49-F238E27FC236}">
                <a16:creationId xmlns:a16="http://schemas.microsoft.com/office/drawing/2014/main" id="{2F1F0650-6545-4D56-BF26-447C4C087768}"/>
              </a:ext>
            </a:extLst>
          </p:cNvPr>
          <p:cNvSpPr>
            <a:spLocks noGrp="1" noChangeArrowheads="1"/>
          </p:cNvSpPr>
          <p:nvPr>
            <p:ph type="body" idx="1"/>
          </p:nvPr>
        </p:nvSpPr>
        <p:spPr/>
        <p:txBody>
          <a:bodyPr/>
          <a:lstStyle/>
          <a:p>
            <a:r>
              <a:rPr lang="en-US" altLang="en-US"/>
              <a:t>Protection</a:t>
            </a:r>
          </a:p>
          <a:p>
            <a:pPr lvl="1"/>
            <a:r>
              <a:rPr lang="en-US" altLang="en-US"/>
              <a:t>Control access to resources</a:t>
            </a:r>
          </a:p>
          <a:p>
            <a:pPr lvl="1"/>
            <a:r>
              <a:rPr lang="en-US" altLang="en-US"/>
              <a:t>Get and set permissions</a:t>
            </a:r>
          </a:p>
          <a:p>
            <a:pPr lvl="1"/>
            <a:r>
              <a:rPr lang="en-US" altLang="en-US"/>
              <a:t>Allow and deny user access</a:t>
            </a:r>
          </a:p>
          <a:p>
            <a:pPr lvl="1"/>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en-US" altLang="en-US" sz="2600" dirty="0"/>
              <a:t>Examples of Windows and Unix System Calls</a:t>
            </a:r>
          </a:p>
        </p:txBody>
      </p:sp>
      <p:pic>
        <p:nvPicPr>
          <p:cNvPr id="52227" name="Picture 4">
            <a:extLst>
              <a:ext uri="{FF2B5EF4-FFF2-40B4-BE49-F238E27FC236}">
                <a16:creationId xmlns:a16="http://schemas.microsoft.com/office/drawing/2014/main"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B422D298-022D-44F2-A04B-38156195F214}"/>
              </a:ext>
            </a:extLst>
          </p:cNvPr>
          <p:cNvSpPr>
            <a:spLocks noGrp="1" noChangeArrowheads="1"/>
          </p:cNvSpPr>
          <p:nvPr>
            <p:ph type="title"/>
          </p:nvPr>
        </p:nvSpPr>
        <p:spPr>
          <a:xfrm>
            <a:off x="457200" y="222250"/>
            <a:ext cx="8042275" cy="576263"/>
          </a:xfrm>
        </p:spPr>
        <p:txBody>
          <a:bodyPr/>
          <a:lstStyle/>
          <a:p>
            <a:pPr eaLnBrk="1" hangingPunct="1"/>
            <a:r>
              <a:rPr lang="en-US" altLang="en-US"/>
              <a:t>Standard C Library Example</a:t>
            </a:r>
          </a:p>
        </p:txBody>
      </p:sp>
      <p:sp>
        <p:nvSpPr>
          <p:cNvPr id="54275" name="Rectangle 3">
            <a:extLst>
              <a:ext uri="{FF2B5EF4-FFF2-40B4-BE49-F238E27FC236}">
                <a16:creationId xmlns:a16="http://schemas.microsoft.com/office/drawing/2014/main" id="{3B6F1633-75BA-44BA-8653-0681C68C705D}"/>
              </a:ext>
            </a:extLst>
          </p:cNvPr>
          <p:cNvSpPr>
            <a:spLocks noGrp="1" noChangeArrowheads="1"/>
          </p:cNvSpPr>
          <p:nvPr>
            <p:ph type="body" idx="1"/>
          </p:nvPr>
        </p:nvSpPr>
        <p:spPr>
          <a:xfrm>
            <a:off x="768350" y="1173163"/>
            <a:ext cx="7642225" cy="5078412"/>
          </a:xfrm>
        </p:spPr>
        <p:txBody>
          <a:bodyPr/>
          <a:lstStyle/>
          <a:p>
            <a:r>
              <a:rPr lang="en-US" altLang="en-US"/>
              <a:t>C program invoking printf() library call, which calls write() system call</a:t>
            </a:r>
          </a:p>
        </p:txBody>
      </p:sp>
      <p:pic>
        <p:nvPicPr>
          <p:cNvPr id="54276" name="Picture 2">
            <a:extLst>
              <a:ext uri="{FF2B5EF4-FFF2-40B4-BE49-F238E27FC236}">
                <a16:creationId xmlns:a16="http://schemas.microsoft.com/office/drawing/2014/main"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704975"/>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en-US" altLang="en-US" sz="3000" dirty="0"/>
              <a:t>Outline</a:t>
            </a:r>
          </a:p>
        </p:txBody>
      </p:sp>
      <p:sp>
        <p:nvSpPr>
          <p:cNvPr id="7171" name="Rectangle 3">
            <a:extLst>
              <a:ext uri="{FF2B5EF4-FFF2-40B4-BE49-F238E27FC236}">
                <a16:creationId xmlns:a16="http://schemas.microsoft.com/office/drawing/2014/main" id="{B1102DF7-4A96-4DB4-93EE-EFEEB0DC39AF}"/>
              </a:ext>
            </a:extLst>
          </p:cNvPr>
          <p:cNvSpPr>
            <a:spLocks noGrp="1" noChangeArrowheads="1"/>
          </p:cNvSpPr>
          <p:nvPr>
            <p:ph type="body" idx="1"/>
          </p:nvPr>
        </p:nvSpPr>
        <p:spPr>
          <a:xfrm>
            <a:off x="854075" y="1141468"/>
            <a:ext cx="7618413" cy="4530725"/>
          </a:xfrm>
        </p:spPr>
        <p:txBody>
          <a:bodyPr/>
          <a:lstStyle/>
          <a:p>
            <a:r>
              <a:rPr lang="en-US" altLang="en-US" dirty="0"/>
              <a:t>Operating System Services</a:t>
            </a:r>
          </a:p>
          <a:p>
            <a:r>
              <a:rPr lang="en-US" altLang="en-US" dirty="0"/>
              <a:t>User and Operating System-Interface</a:t>
            </a:r>
          </a:p>
          <a:p>
            <a:r>
              <a:rPr lang="en-US" altLang="en-US" dirty="0"/>
              <a:t>System Calls</a:t>
            </a:r>
          </a:p>
          <a:p>
            <a:r>
              <a:rPr lang="en-US" altLang="en-US" dirty="0"/>
              <a:t>System Services</a:t>
            </a:r>
          </a:p>
          <a:p>
            <a:r>
              <a:rPr lang="en-US" altLang="en-US" dirty="0"/>
              <a:t>Linkers and Loaders</a:t>
            </a:r>
          </a:p>
          <a:p>
            <a:r>
              <a:rPr lang="en-US" altLang="en-US" dirty="0"/>
              <a:t>Why Applications are Operating System Specific</a:t>
            </a:r>
          </a:p>
          <a:p>
            <a:r>
              <a:rPr lang="en-US" altLang="en-US" dirty="0"/>
              <a:t>Design and Implementation</a:t>
            </a:r>
          </a:p>
          <a:p>
            <a:r>
              <a:rPr lang="en-US" altLang="en-US" dirty="0"/>
              <a:t>Operating System Structure</a:t>
            </a:r>
          </a:p>
          <a:p>
            <a:r>
              <a:rPr lang="en-US" altLang="en-US" dirty="0"/>
              <a:t>Building and Booting an Operating System</a:t>
            </a:r>
          </a:p>
          <a:p>
            <a:r>
              <a:rPr lang="en-US" altLang="en-US" dirty="0"/>
              <a:t>Operating System Debugging</a:t>
            </a:r>
          </a:p>
          <a:p>
            <a:endParaRPr lang="en-US" altLang="en-US" dirty="0"/>
          </a:p>
          <a:p>
            <a:endParaRPr lang="en-US" altLang="en-US" dirty="0"/>
          </a:p>
          <a:p>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B5C763-1598-4AB4-AB9B-F1C1B35DAD8F}"/>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a:t>
            </a:r>
          </a:p>
        </p:txBody>
      </p:sp>
      <p:sp>
        <p:nvSpPr>
          <p:cNvPr id="58371" name="Rectangle 3">
            <a:extLst>
              <a:ext uri="{FF2B5EF4-FFF2-40B4-BE49-F238E27FC236}">
                <a16:creationId xmlns:a16="http://schemas.microsoft.com/office/drawing/2014/main" id="{AA46F960-9F83-4DB3-8C85-8EB4B59F58C6}"/>
              </a:ext>
            </a:extLst>
          </p:cNvPr>
          <p:cNvSpPr>
            <a:spLocks noGrp="1" noChangeArrowheads="1"/>
          </p:cNvSpPr>
          <p:nvPr>
            <p:ph type="body" idx="1"/>
          </p:nvPr>
        </p:nvSpPr>
        <p:spPr>
          <a:xfrm>
            <a:off x="811213" y="1122363"/>
            <a:ext cx="7707312" cy="4683125"/>
          </a:xfrm>
        </p:spPr>
        <p:txBody>
          <a:bodyPr/>
          <a:lstStyle/>
          <a:p>
            <a:r>
              <a:rPr lang="en-US" altLang="en-US"/>
              <a:t>System programs provide a convenient environment for program development and execution.  They can be divided into:</a:t>
            </a:r>
          </a:p>
          <a:p>
            <a:pPr lvl="1"/>
            <a:r>
              <a:rPr lang="en-US" altLang="en-US"/>
              <a:t>File manipulation </a:t>
            </a:r>
          </a:p>
          <a:p>
            <a:pPr lvl="1"/>
            <a:r>
              <a:rPr lang="en-US" altLang="en-US"/>
              <a:t>Status information sometimes stored in a file</a:t>
            </a:r>
          </a:p>
          <a:p>
            <a:pPr lvl="1"/>
            <a:r>
              <a:rPr lang="en-US" altLang="en-US"/>
              <a:t>Programming language support</a:t>
            </a:r>
          </a:p>
          <a:p>
            <a:pPr lvl="1"/>
            <a:r>
              <a:rPr lang="en-US" altLang="en-US"/>
              <a:t>Program loading and execution</a:t>
            </a:r>
          </a:p>
          <a:p>
            <a:pPr lvl="1"/>
            <a:r>
              <a:rPr lang="en-US" altLang="en-US"/>
              <a:t>Communications</a:t>
            </a:r>
          </a:p>
          <a:p>
            <a:pPr lvl="1"/>
            <a:r>
              <a:rPr lang="en-US" altLang="en-US"/>
              <a:t>Background services</a:t>
            </a:r>
          </a:p>
          <a:p>
            <a:pPr lvl="1"/>
            <a:r>
              <a:rPr lang="en-US" altLang="en-US"/>
              <a:t>Application programs</a:t>
            </a:r>
          </a:p>
          <a:p>
            <a:r>
              <a:rPr lang="en-US" altLang="en-US"/>
              <a:t>Most users</a:t>
            </a:r>
            <a:r>
              <a:rPr lang="ja-JP" altLang="en-US"/>
              <a:t>’</a:t>
            </a:r>
            <a:r>
              <a:rPr lang="en-US" altLang="ja-JP"/>
              <a:t> view of the operation system is defined by system programs, not the actual system calls</a:t>
            </a:r>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C4EAC52B-9D2D-4A55-866C-947C20391EF1}"/>
              </a:ext>
            </a:extLst>
          </p:cNvPr>
          <p:cNvSpPr>
            <a:spLocks noGrp="1" noChangeArrowheads="1"/>
          </p:cNvSpPr>
          <p:nvPr>
            <p:ph type="title"/>
          </p:nvPr>
        </p:nvSpPr>
        <p:spPr>
          <a:xfrm>
            <a:off x="457200" y="217488"/>
            <a:ext cx="8061325" cy="576262"/>
          </a:xfrm>
        </p:spPr>
        <p:txBody>
          <a:bodyPr/>
          <a:lstStyle/>
          <a:p>
            <a:pPr eaLnBrk="1" hangingPunct="1"/>
            <a:r>
              <a:rPr lang="en-US" altLang="en-US"/>
              <a:t>System Services (Cont.)</a:t>
            </a:r>
          </a:p>
        </p:txBody>
      </p:sp>
      <p:sp>
        <p:nvSpPr>
          <p:cNvPr id="60419" name="Rectangle 3">
            <a:extLst>
              <a:ext uri="{FF2B5EF4-FFF2-40B4-BE49-F238E27FC236}">
                <a16:creationId xmlns:a16="http://schemas.microsoft.com/office/drawing/2014/main" id="{49895B5E-8C8B-46CB-ACFE-27F598441471}"/>
              </a:ext>
            </a:extLst>
          </p:cNvPr>
          <p:cNvSpPr>
            <a:spLocks noGrp="1" noChangeArrowheads="1"/>
          </p:cNvSpPr>
          <p:nvPr>
            <p:ph type="body" idx="1"/>
          </p:nvPr>
        </p:nvSpPr>
        <p:spPr>
          <a:xfrm>
            <a:off x="808038" y="1073150"/>
            <a:ext cx="7359650" cy="5027613"/>
          </a:xfrm>
          <a:noFill/>
        </p:spPr>
        <p:txBody>
          <a:bodyPr/>
          <a:lstStyle/>
          <a:p>
            <a:pPr>
              <a:lnSpc>
                <a:spcPct val="90000"/>
              </a:lnSpc>
            </a:pPr>
            <a:r>
              <a:rPr lang="en-US" altLang="en-US" dirty="0"/>
              <a:t>Provide a convenient environment for program development and execution</a:t>
            </a:r>
          </a:p>
          <a:p>
            <a:pPr lvl="1">
              <a:lnSpc>
                <a:spcPct val="90000"/>
              </a:lnSpc>
            </a:pPr>
            <a:r>
              <a:rPr lang="en-US" altLang="en-US" dirty="0"/>
              <a:t>Some of them are simply user interfaces to system calls; others are considerably more complex</a:t>
            </a:r>
          </a:p>
          <a:p>
            <a:pPr lvl="1">
              <a:lnSpc>
                <a:spcPct val="90000"/>
              </a:lnSpc>
            </a:pPr>
            <a:endParaRPr lang="en-US" altLang="en-US" sz="800" dirty="0"/>
          </a:p>
          <a:p>
            <a:pPr>
              <a:lnSpc>
                <a:spcPct val="90000"/>
              </a:lnSpc>
            </a:pPr>
            <a:r>
              <a:rPr lang="en-US" altLang="en-US" b="1" dirty="0"/>
              <a:t>File management </a:t>
            </a:r>
            <a:r>
              <a:rPr lang="en-US" altLang="en-US" dirty="0"/>
              <a:t>- Create, delete, copy, rename, print, dump, list, and generally manipulate files and directories</a:t>
            </a:r>
          </a:p>
          <a:p>
            <a:pPr>
              <a:lnSpc>
                <a:spcPct val="90000"/>
              </a:lnSpc>
            </a:pPr>
            <a:endParaRPr lang="en-US" altLang="en-US" sz="800" dirty="0"/>
          </a:p>
          <a:p>
            <a:pPr>
              <a:lnSpc>
                <a:spcPct val="90000"/>
              </a:lnSpc>
            </a:pPr>
            <a:r>
              <a:rPr lang="en-US" altLang="en-US" b="1" dirty="0"/>
              <a:t>Status information</a:t>
            </a:r>
          </a:p>
          <a:p>
            <a:pPr lvl="1">
              <a:lnSpc>
                <a:spcPct val="90000"/>
              </a:lnSpc>
            </a:pPr>
            <a:r>
              <a:rPr lang="en-US" altLang="en-US" dirty="0"/>
              <a:t>Some ask the system for info - date, time, amount of available memory, disk space, number of users</a:t>
            </a:r>
          </a:p>
          <a:p>
            <a:pPr lvl="1">
              <a:lnSpc>
                <a:spcPct val="90000"/>
              </a:lnSpc>
            </a:pPr>
            <a:r>
              <a:rPr lang="en-US" altLang="en-US" dirty="0"/>
              <a:t>Others provide detailed performance, logging, and debugging information</a:t>
            </a:r>
          </a:p>
          <a:p>
            <a:pPr lvl="1">
              <a:lnSpc>
                <a:spcPct val="90000"/>
              </a:lnSpc>
            </a:pPr>
            <a:r>
              <a:rPr lang="en-US" altLang="en-US" dirty="0"/>
              <a:t>Typically, these programs format and print the output to the terminal or other output devices</a:t>
            </a:r>
          </a:p>
          <a:p>
            <a:pPr lvl="1">
              <a:lnSpc>
                <a:spcPct val="90000"/>
              </a:lnSpc>
            </a:pPr>
            <a:r>
              <a:rPr lang="en-US" altLang="en-US" dirty="0"/>
              <a:t>Some systems implement  a </a:t>
            </a:r>
            <a:r>
              <a:rPr lang="en-US" altLang="en-US" b="1" dirty="0">
                <a:solidFill>
                  <a:srgbClr val="006699"/>
                </a:solidFill>
                <a:latin typeface="+mj-lt"/>
              </a:rPr>
              <a:t>registry</a:t>
            </a:r>
            <a:r>
              <a:rPr lang="en-US" altLang="en-US" dirty="0"/>
              <a:t> - used to store and retrieve configuration information</a:t>
            </a:r>
          </a:p>
          <a:p>
            <a:pPr>
              <a:lnSpc>
                <a:spcPct val="90000"/>
              </a:lnSpc>
              <a:buFont typeface="Monotype Sorts" pitchFamily="-84" charset="2"/>
              <a:buNone/>
            </a:pPr>
            <a:endParaRPr lang="en-US"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74F248A6-FEC6-47A1-A99A-98ABBC6C33A4}"/>
              </a:ext>
            </a:extLst>
          </p:cNvPr>
          <p:cNvSpPr>
            <a:spLocks noGrp="1" noChangeArrowheads="1"/>
          </p:cNvSpPr>
          <p:nvPr>
            <p:ph type="title"/>
          </p:nvPr>
        </p:nvSpPr>
        <p:spPr>
          <a:xfrm>
            <a:off x="447675" y="217488"/>
            <a:ext cx="8080375" cy="576262"/>
          </a:xfrm>
        </p:spPr>
        <p:txBody>
          <a:bodyPr/>
          <a:lstStyle/>
          <a:p>
            <a:pPr eaLnBrk="1" hangingPunct="1"/>
            <a:r>
              <a:rPr lang="en-US" altLang="en-US"/>
              <a:t>System Services (Cont.)</a:t>
            </a:r>
          </a:p>
        </p:txBody>
      </p:sp>
      <p:sp>
        <p:nvSpPr>
          <p:cNvPr id="62467" name="Rectangle 3">
            <a:extLst>
              <a:ext uri="{FF2B5EF4-FFF2-40B4-BE49-F238E27FC236}">
                <a16:creationId xmlns:a16="http://schemas.microsoft.com/office/drawing/2014/main" id="{3AC26365-FF38-4159-8CB6-E4B6F33D9597}"/>
              </a:ext>
            </a:extLst>
          </p:cNvPr>
          <p:cNvSpPr>
            <a:spLocks noGrp="1" noChangeArrowheads="1"/>
          </p:cNvSpPr>
          <p:nvPr>
            <p:ph type="body" idx="1"/>
          </p:nvPr>
        </p:nvSpPr>
        <p:spPr>
          <a:xfrm>
            <a:off x="811213" y="1131888"/>
            <a:ext cx="7697787" cy="5187950"/>
          </a:xfrm>
        </p:spPr>
        <p:txBody>
          <a:bodyPr/>
          <a:lstStyle/>
          <a:p>
            <a:pPr>
              <a:lnSpc>
                <a:spcPct val="90000"/>
              </a:lnSpc>
            </a:pPr>
            <a:r>
              <a:rPr lang="en-US" altLang="en-US" b="1"/>
              <a:t>File modification</a:t>
            </a:r>
          </a:p>
          <a:p>
            <a:pPr lvl="1">
              <a:lnSpc>
                <a:spcPct val="90000"/>
              </a:lnSpc>
            </a:pPr>
            <a:r>
              <a:rPr lang="en-US" altLang="en-US"/>
              <a:t>Text editors to create and modify files</a:t>
            </a:r>
          </a:p>
          <a:p>
            <a:pPr lvl="1">
              <a:lnSpc>
                <a:spcPct val="90000"/>
              </a:lnSpc>
            </a:pPr>
            <a:r>
              <a:rPr lang="en-US" altLang="en-US"/>
              <a:t>Special commands to search contents of files or perform transformations of the text</a:t>
            </a:r>
            <a:endParaRPr lang="en-US" altLang="en-US" sz="800"/>
          </a:p>
          <a:p>
            <a:pPr>
              <a:lnSpc>
                <a:spcPct val="90000"/>
              </a:lnSpc>
            </a:pPr>
            <a:r>
              <a:rPr lang="en-US" altLang="en-US" b="1"/>
              <a:t>Programming-language support </a:t>
            </a:r>
            <a:r>
              <a:rPr lang="en-US" altLang="en-US"/>
              <a:t>- Compilers, assemblers, debuggers and interpreters sometimes provided</a:t>
            </a:r>
            <a:endParaRPr lang="en-US" altLang="en-US" sz="800"/>
          </a:p>
          <a:p>
            <a:pPr>
              <a:lnSpc>
                <a:spcPct val="90000"/>
              </a:lnSpc>
            </a:pPr>
            <a:r>
              <a:rPr lang="en-US" altLang="en-US" b="1"/>
              <a:t>Program loading and execution</a:t>
            </a:r>
            <a:r>
              <a:rPr lang="en-US" altLang="en-US"/>
              <a:t>- Absolute loaders, relocatable loaders, linkage editors, and overlay-loaders, debugging systems for higher-level and machine language</a:t>
            </a:r>
            <a:endParaRPr lang="en-US" altLang="en-US" sz="800"/>
          </a:p>
          <a:p>
            <a:pPr>
              <a:lnSpc>
                <a:spcPct val="90000"/>
              </a:lnSpc>
            </a:pPr>
            <a:r>
              <a:rPr lang="en-US" altLang="en-US" b="1"/>
              <a:t>Communications</a:t>
            </a:r>
            <a:r>
              <a:rPr lang="en-US" altLang="en-US"/>
              <a:t> - Provide the mechanism for creating virtual connections among processes, users, and computer systems</a:t>
            </a:r>
          </a:p>
          <a:p>
            <a:pPr lvl="1">
              <a:lnSpc>
                <a:spcPct val="90000"/>
              </a:lnSpc>
            </a:pPr>
            <a:r>
              <a:rPr lang="en-US" altLang="en-US"/>
              <a:t>Allow users to send messages to one another</a:t>
            </a:r>
            <a:r>
              <a:rPr lang="ja-JP" altLang="en-US"/>
              <a:t>’</a:t>
            </a:r>
            <a:r>
              <a:rPr lang="en-US" altLang="ja-JP"/>
              <a:t>s screens, browse web pages, send electronic-mail messages, log in remotely, transfer files from one machine to another</a:t>
            </a:r>
          </a:p>
          <a:p>
            <a:pPr>
              <a:lnSpc>
                <a:spcPct val="90000"/>
              </a:lnSpc>
            </a:pPr>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69B64704-3592-4DF7-85E7-FB2DB85811C1}"/>
              </a:ext>
            </a:extLst>
          </p:cNvPr>
          <p:cNvSpPr>
            <a:spLocks noGrp="1" noChangeArrowheads="1"/>
          </p:cNvSpPr>
          <p:nvPr>
            <p:ph type="title"/>
          </p:nvPr>
        </p:nvSpPr>
        <p:spPr>
          <a:xfrm>
            <a:off x="485775" y="217488"/>
            <a:ext cx="7996238" cy="576262"/>
          </a:xfrm>
        </p:spPr>
        <p:txBody>
          <a:bodyPr/>
          <a:lstStyle/>
          <a:p>
            <a:pPr eaLnBrk="1" hangingPunct="1"/>
            <a:r>
              <a:rPr lang="en-US" altLang="en-US"/>
              <a:t>System Services (Cont.)</a:t>
            </a:r>
          </a:p>
        </p:txBody>
      </p:sp>
      <p:sp>
        <p:nvSpPr>
          <p:cNvPr id="64515" name="Rectangle 3">
            <a:extLst>
              <a:ext uri="{FF2B5EF4-FFF2-40B4-BE49-F238E27FC236}">
                <a16:creationId xmlns:a16="http://schemas.microsoft.com/office/drawing/2014/main" id="{893ED54D-5EE3-433B-820F-AFAE8BC4BDCE}"/>
              </a:ext>
            </a:extLst>
          </p:cNvPr>
          <p:cNvSpPr>
            <a:spLocks noGrp="1" noChangeArrowheads="1"/>
          </p:cNvSpPr>
          <p:nvPr>
            <p:ph type="body" idx="1"/>
          </p:nvPr>
        </p:nvSpPr>
        <p:spPr>
          <a:xfrm>
            <a:off x="806450" y="1108075"/>
            <a:ext cx="7675563" cy="5187950"/>
          </a:xfrm>
        </p:spPr>
        <p:txBody>
          <a:bodyPr/>
          <a:lstStyle/>
          <a:p>
            <a:pPr>
              <a:lnSpc>
                <a:spcPct val="90000"/>
              </a:lnSpc>
            </a:pPr>
            <a:r>
              <a:rPr lang="en-US" altLang="en-US" b="1" dirty="0"/>
              <a:t>Background Services</a:t>
            </a:r>
          </a:p>
          <a:p>
            <a:pPr lvl="1">
              <a:lnSpc>
                <a:spcPct val="90000"/>
              </a:lnSpc>
            </a:pPr>
            <a:r>
              <a:rPr lang="en-US" altLang="en-US" dirty="0"/>
              <a:t>Launch at boot time</a:t>
            </a:r>
          </a:p>
          <a:p>
            <a:pPr lvl="2">
              <a:lnSpc>
                <a:spcPct val="90000"/>
              </a:lnSpc>
            </a:pPr>
            <a:r>
              <a:rPr lang="en-US" altLang="en-US" dirty="0"/>
              <a:t>Some for system startup, then terminate</a:t>
            </a:r>
          </a:p>
          <a:p>
            <a:pPr lvl="2">
              <a:lnSpc>
                <a:spcPct val="90000"/>
              </a:lnSpc>
            </a:pPr>
            <a:r>
              <a:rPr lang="en-US" altLang="en-US" dirty="0"/>
              <a:t>Some from system boot to shutdown</a:t>
            </a:r>
          </a:p>
          <a:p>
            <a:pPr lvl="1">
              <a:lnSpc>
                <a:spcPct val="90000"/>
              </a:lnSpc>
            </a:pPr>
            <a:r>
              <a:rPr lang="en-US" altLang="en-US" dirty="0"/>
              <a:t>Provide facilities like disk checking, process scheduling, error logging, printing</a:t>
            </a:r>
          </a:p>
          <a:p>
            <a:pPr lvl="1">
              <a:lnSpc>
                <a:spcPct val="90000"/>
              </a:lnSpc>
            </a:pPr>
            <a:r>
              <a:rPr lang="en-US" altLang="en-US" dirty="0"/>
              <a:t>Run in user context not kernel context</a:t>
            </a:r>
          </a:p>
          <a:p>
            <a:pPr lvl="1">
              <a:lnSpc>
                <a:spcPct val="90000"/>
              </a:lnSpc>
            </a:pPr>
            <a:r>
              <a:rPr lang="en-US" altLang="en-US" dirty="0"/>
              <a:t>Known as </a:t>
            </a:r>
            <a:r>
              <a:rPr lang="en-US" altLang="en-US" b="1" dirty="0">
                <a:solidFill>
                  <a:srgbClr val="006699"/>
                </a:solidFill>
                <a:latin typeface="+mj-lt"/>
              </a:rPr>
              <a:t>services</a:t>
            </a:r>
            <a:r>
              <a:rPr lang="en-US" altLang="en-US" dirty="0"/>
              <a:t>, </a:t>
            </a:r>
            <a:r>
              <a:rPr lang="en-US" altLang="en-US" b="1" dirty="0">
                <a:solidFill>
                  <a:srgbClr val="006699"/>
                </a:solidFill>
                <a:latin typeface="+mj-lt"/>
              </a:rPr>
              <a:t>subsystems</a:t>
            </a:r>
            <a:r>
              <a:rPr lang="en-US" altLang="en-US" dirty="0"/>
              <a:t>, </a:t>
            </a:r>
            <a:r>
              <a:rPr lang="en-US" altLang="en-US" b="1" dirty="0">
                <a:solidFill>
                  <a:srgbClr val="006699"/>
                </a:solidFill>
                <a:latin typeface="+mj-lt"/>
              </a:rPr>
              <a:t>daemons</a:t>
            </a:r>
            <a:r>
              <a:rPr lang="en-US" altLang="en-US" dirty="0"/>
              <a:t> </a:t>
            </a:r>
            <a:endParaRPr lang="en-US" altLang="en-US" b="1" dirty="0"/>
          </a:p>
          <a:p>
            <a:pPr lvl="1">
              <a:lnSpc>
                <a:spcPct val="90000"/>
              </a:lnSpc>
              <a:buFont typeface="Monotype Sorts" pitchFamily="-84" charset="2"/>
              <a:buNone/>
            </a:pPr>
            <a:endParaRPr lang="en-US" altLang="en-US" sz="800" dirty="0"/>
          </a:p>
          <a:p>
            <a:pPr>
              <a:lnSpc>
                <a:spcPct val="90000"/>
              </a:lnSpc>
            </a:pPr>
            <a:r>
              <a:rPr lang="en-US" altLang="en-US" b="1" dirty="0"/>
              <a:t>Application programs</a:t>
            </a:r>
          </a:p>
          <a:p>
            <a:pPr lvl="1">
              <a:lnSpc>
                <a:spcPct val="90000"/>
              </a:lnSpc>
            </a:pPr>
            <a:r>
              <a:rPr lang="en-US" altLang="en-US" dirty="0"/>
              <a:t>Don’t pertain to system</a:t>
            </a:r>
          </a:p>
          <a:p>
            <a:pPr lvl="1">
              <a:lnSpc>
                <a:spcPct val="90000"/>
              </a:lnSpc>
            </a:pPr>
            <a:r>
              <a:rPr lang="en-US" altLang="en-US" dirty="0"/>
              <a:t>Run by users</a:t>
            </a:r>
          </a:p>
          <a:p>
            <a:pPr lvl="1">
              <a:lnSpc>
                <a:spcPct val="90000"/>
              </a:lnSpc>
            </a:pPr>
            <a:r>
              <a:rPr lang="en-US" altLang="en-US" dirty="0"/>
              <a:t>Not typically considered part of OS</a:t>
            </a:r>
          </a:p>
          <a:p>
            <a:pPr lvl="1">
              <a:lnSpc>
                <a:spcPct val="90000"/>
              </a:lnSpc>
            </a:pPr>
            <a:r>
              <a:rPr lang="en-US" altLang="en-US" dirty="0"/>
              <a:t>Launched by command line, mouse click, finger poke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B139628D-AE2A-46FB-AA5B-FECFA241AAEF}"/>
              </a:ext>
            </a:extLst>
          </p:cNvPr>
          <p:cNvSpPr>
            <a:spLocks noGrp="1" noChangeArrowheads="1"/>
          </p:cNvSpPr>
          <p:nvPr>
            <p:ph type="title"/>
          </p:nvPr>
        </p:nvSpPr>
        <p:spPr/>
        <p:txBody>
          <a:bodyPr/>
          <a:lstStyle/>
          <a:p>
            <a:r>
              <a:rPr lang="en-US" altLang="en-US"/>
              <a:t>Linkers and Loaders</a:t>
            </a:r>
          </a:p>
        </p:txBody>
      </p:sp>
      <p:sp>
        <p:nvSpPr>
          <p:cNvPr id="66563" name="Content Placeholder 2">
            <a:extLst>
              <a:ext uri="{FF2B5EF4-FFF2-40B4-BE49-F238E27FC236}">
                <a16:creationId xmlns:a16="http://schemas.microsoft.com/office/drawing/2014/main" id="{F413004A-DAD3-4F03-A509-ECD5943DEFDE}"/>
              </a:ext>
            </a:extLst>
          </p:cNvPr>
          <p:cNvSpPr>
            <a:spLocks noGrp="1" noChangeArrowheads="1"/>
          </p:cNvSpPr>
          <p:nvPr>
            <p:ph idx="1"/>
          </p:nvPr>
        </p:nvSpPr>
        <p:spPr/>
        <p:txBody>
          <a:bodyPr/>
          <a:lstStyle/>
          <a:p>
            <a:r>
              <a:rPr lang="en-US" altLang="en-US" dirty="0"/>
              <a:t>Source code compiled into object files designed to be loaded into any physical memory location – </a:t>
            </a:r>
            <a:r>
              <a:rPr lang="en-US" altLang="en-US" b="1" dirty="0">
                <a:solidFill>
                  <a:srgbClr val="006699"/>
                </a:solidFill>
                <a:latin typeface="+mj-lt"/>
              </a:rPr>
              <a:t>relocatable</a:t>
            </a:r>
            <a:r>
              <a:rPr lang="en-US" altLang="en-US" b="1" dirty="0">
                <a:solidFill>
                  <a:srgbClr val="3366FF"/>
                </a:solidFill>
              </a:rPr>
              <a:t> </a:t>
            </a:r>
            <a:r>
              <a:rPr lang="en-US" altLang="en-US" b="1" dirty="0">
                <a:solidFill>
                  <a:srgbClr val="006699"/>
                </a:solidFill>
                <a:latin typeface="+mj-lt"/>
              </a:rPr>
              <a:t>object</a:t>
            </a:r>
            <a:r>
              <a:rPr lang="en-US" altLang="en-US" b="1" dirty="0">
                <a:solidFill>
                  <a:srgbClr val="3366FF"/>
                </a:solidFill>
              </a:rPr>
              <a:t> </a:t>
            </a:r>
            <a:r>
              <a:rPr lang="en-US" altLang="en-US" b="1" dirty="0">
                <a:solidFill>
                  <a:srgbClr val="006699"/>
                </a:solidFill>
                <a:latin typeface="+mj-lt"/>
              </a:rPr>
              <a:t>file</a:t>
            </a:r>
          </a:p>
          <a:p>
            <a:r>
              <a:rPr lang="en-US" altLang="en-US" b="1" dirty="0">
                <a:solidFill>
                  <a:srgbClr val="006699"/>
                </a:solidFill>
                <a:latin typeface="+mj-lt"/>
              </a:rPr>
              <a:t>Linker</a:t>
            </a:r>
            <a:r>
              <a:rPr lang="en-US" altLang="en-US" b="1" dirty="0">
                <a:solidFill>
                  <a:srgbClr val="3366FF"/>
                </a:solidFill>
              </a:rPr>
              <a:t> </a:t>
            </a:r>
            <a:r>
              <a:rPr lang="en-US" altLang="en-US" dirty="0"/>
              <a:t>combines these into single binary </a:t>
            </a:r>
            <a:r>
              <a:rPr lang="en-US" altLang="en-US" b="1" dirty="0">
                <a:solidFill>
                  <a:srgbClr val="006699"/>
                </a:solidFill>
                <a:latin typeface="+mj-lt"/>
              </a:rPr>
              <a:t>executable</a:t>
            </a:r>
            <a:r>
              <a:rPr lang="en-US" altLang="en-US" dirty="0"/>
              <a:t> file</a:t>
            </a:r>
          </a:p>
          <a:p>
            <a:pPr lvl="1"/>
            <a:r>
              <a:rPr lang="en-US" altLang="en-US" dirty="0"/>
              <a:t>Also brings in libraries</a:t>
            </a:r>
          </a:p>
          <a:p>
            <a:r>
              <a:rPr lang="en-US" altLang="en-US" dirty="0"/>
              <a:t>Program resides on secondary storage as binary executable</a:t>
            </a:r>
          </a:p>
          <a:p>
            <a:r>
              <a:rPr lang="en-US" altLang="en-US" dirty="0"/>
              <a:t>Must be brought into memory by </a:t>
            </a:r>
            <a:r>
              <a:rPr lang="en-US" altLang="en-US" b="1" dirty="0">
                <a:solidFill>
                  <a:srgbClr val="006699"/>
                </a:solidFill>
                <a:latin typeface="+mj-lt"/>
              </a:rPr>
              <a:t>loader</a:t>
            </a:r>
            <a:r>
              <a:rPr lang="en-US" altLang="en-US" dirty="0"/>
              <a:t> to be executed</a:t>
            </a:r>
          </a:p>
          <a:p>
            <a:pPr lvl="1"/>
            <a:r>
              <a:rPr lang="en-US" altLang="en-US" b="1" dirty="0">
                <a:solidFill>
                  <a:srgbClr val="006699"/>
                </a:solidFill>
                <a:latin typeface="+mj-lt"/>
              </a:rPr>
              <a:t>Relocation</a:t>
            </a:r>
            <a:r>
              <a:rPr lang="en-US" altLang="en-US" dirty="0"/>
              <a:t> assigns final addresses to program parts and adjusts code and data in program to match those addresses</a:t>
            </a:r>
          </a:p>
          <a:p>
            <a:r>
              <a:rPr lang="en-US" altLang="en-US" dirty="0"/>
              <a:t>Modern general purpose systems don’t link libraries into executables</a:t>
            </a:r>
          </a:p>
          <a:p>
            <a:pPr lvl="1"/>
            <a:r>
              <a:rPr lang="en-US" altLang="en-US" dirty="0"/>
              <a:t>Rather, </a:t>
            </a:r>
            <a:r>
              <a:rPr lang="en-US" altLang="en-US" b="1" dirty="0">
                <a:solidFill>
                  <a:srgbClr val="006699"/>
                </a:solidFill>
                <a:latin typeface="+mj-lt"/>
              </a:rPr>
              <a:t>dynamically</a:t>
            </a:r>
            <a:r>
              <a:rPr lang="en-US" altLang="en-US" b="1" dirty="0">
                <a:solidFill>
                  <a:srgbClr val="3366FF"/>
                </a:solidFill>
              </a:rPr>
              <a:t> </a:t>
            </a:r>
            <a:r>
              <a:rPr lang="en-US" altLang="en-US" b="1" dirty="0">
                <a:solidFill>
                  <a:srgbClr val="006699"/>
                </a:solidFill>
                <a:latin typeface="+mj-lt"/>
              </a:rPr>
              <a:t>linked</a:t>
            </a:r>
            <a:r>
              <a:rPr lang="en-US" altLang="en-US" b="1" dirty="0">
                <a:solidFill>
                  <a:srgbClr val="3366FF"/>
                </a:solidFill>
              </a:rPr>
              <a:t> </a:t>
            </a:r>
            <a:r>
              <a:rPr lang="en-US" altLang="en-US" b="1" dirty="0">
                <a:solidFill>
                  <a:srgbClr val="006699"/>
                </a:solidFill>
                <a:latin typeface="+mj-lt"/>
              </a:rPr>
              <a:t>libraries</a:t>
            </a:r>
            <a:r>
              <a:rPr lang="en-US" altLang="en-US" b="1" dirty="0">
                <a:solidFill>
                  <a:srgbClr val="3366FF"/>
                </a:solidFill>
              </a:rPr>
              <a:t> </a:t>
            </a:r>
            <a:r>
              <a:rPr lang="en-US" altLang="en-US" dirty="0"/>
              <a:t>(in Windows, </a:t>
            </a:r>
            <a:r>
              <a:rPr lang="en-US" altLang="en-US" b="1" dirty="0">
                <a:solidFill>
                  <a:srgbClr val="006699"/>
                </a:solidFill>
                <a:latin typeface="+mj-lt"/>
              </a:rPr>
              <a:t>DLLs</a:t>
            </a:r>
            <a:r>
              <a:rPr lang="en-US" altLang="en-US" dirty="0"/>
              <a:t>) are loaded as needed, shared by all that use the same version of that same library (loaded once)</a:t>
            </a:r>
          </a:p>
          <a:p>
            <a:r>
              <a:rPr lang="en-US" altLang="en-US" dirty="0"/>
              <a:t>Object, executable files have standard formats, so operating system knows how to load and start them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2C7140E0-64EE-48A3-941C-70C6BCDF8D79}"/>
              </a:ext>
            </a:extLst>
          </p:cNvPr>
          <p:cNvSpPr>
            <a:spLocks noGrp="1" noChangeArrowheads="1"/>
          </p:cNvSpPr>
          <p:nvPr>
            <p:ph type="title"/>
          </p:nvPr>
        </p:nvSpPr>
        <p:spPr>
          <a:xfrm>
            <a:off x="960438" y="225425"/>
            <a:ext cx="7573962" cy="576263"/>
          </a:xfrm>
        </p:spPr>
        <p:txBody>
          <a:bodyPr/>
          <a:lstStyle/>
          <a:p>
            <a:r>
              <a:rPr lang="en-US" altLang="en-US"/>
              <a:t>The Role of the Linker and Loader</a:t>
            </a:r>
          </a:p>
        </p:txBody>
      </p:sp>
      <p:pic>
        <p:nvPicPr>
          <p:cNvPr id="67587" name="Content Placeholder 6">
            <a:extLst>
              <a:ext uri="{FF2B5EF4-FFF2-40B4-BE49-F238E27FC236}">
                <a16:creationId xmlns:a16="http://schemas.microsoft.com/office/drawing/2014/main" id="{CD8E9885-D5F1-451A-B45F-8C24EB28DFF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87613" y="1204913"/>
            <a:ext cx="4608512" cy="4859337"/>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en-US" altLang="en-US" sz="2400" dirty="0"/>
              <a:t>Why Applications are Operating System Specific</a:t>
            </a:r>
          </a:p>
        </p:txBody>
      </p:sp>
      <p:sp>
        <p:nvSpPr>
          <p:cNvPr id="68611" name="Rectangle 1027">
            <a:extLst>
              <a:ext uri="{FF2B5EF4-FFF2-40B4-BE49-F238E27FC236}">
                <a16:creationId xmlns:a16="http://schemas.microsoft.com/office/drawing/2014/main" id="{672EE902-C4A8-4076-BE5F-A5B41CC5B7F0}"/>
              </a:ext>
            </a:extLst>
          </p:cNvPr>
          <p:cNvSpPr>
            <a:spLocks noGrp="1" noChangeArrowheads="1"/>
          </p:cNvSpPr>
          <p:nvPr>
            <p:ph idx="1"/>
          </p:nvPr>
        </p:nvSpPr>
        <p:spPr>
          <a:xfrm>
            <a:off x="838200" y="1014884"/>
            <a:ext cx="7643813" cy="4979516"/>
          </a:xfrm>
        </p:spPr>
        <p:txBody>
          <a:bodyPr/>
          <a:lstStyle/>
          <a:p>
            <a:r>
              <a:rPr lang="en-US" altLang="en-US" dirty="0"/>
              <a:t>Apps compiled on one system usually not executable on other operating systems</a:t>
            </a:r>
          </a:p>
          <a:p>
            <a:r>
              <a:rPr lang="en-US" altLang="en-US" dirty="0"/>
              <a:t>Each operating system provides its own unique system calls</a:t>
            </a:r>
          </a:p>
          <a:p>
            <a:pPr lvl="1"/>
            <a:r>
              <a:rPr lang="en-US" altLang="en-US" dirty="0"/>
              <a:t>Own file formats, etc.</a:t>
            </a:r>
          </a:p>
          <a:p>
            <a:r>
              <a:rPr lang="en-US" altLang="en-US" dirty="0"/>
              <a:t>Apps can be multi-operating system</a:t>
            </a:r>
          </a:p>
          <a:p>
            <a:pPr lvl="1"/>
            <a:r>
              <a:rPr lang="en-US" altLang="en-US" dirty="0"/>
              <a:t>Written in interpreted language like Python, Ruby, and interpreter available on multiple operating systems</a:t>
            </a:r>
          </a:p>
          <a:p>
            <a:pPr lvl="1"/>
            <a:r>
              <a:rPr lang="en-US" altLang="en-US" dirty="0"/>
              <a:t>App written in language that includes a VM containing the running app (like Java)</a:t>
            </a:r>
          </a:p>
          <a:p>
            <a:pPr lvl="1"/>
            <a:r>
              <a:rPr lang="en-US" altLang="en-US" dirty="0"/>
              <a:t>Use standard language (like C), compile separately on each operating system to run on each</a:t>
            </a:r>
          </a:p>
          <a:p>
            <a:r>
              <a:rPr lang="en-US" altLang="en-US" b="1" dirty="0">
                <a:solidFill>
                  <a:srgbClr val="006699"/>
                </a:solidFill>
                <a:latin typeface="+mj-lt"/>
              </a:rPr>
              <a:t>Application</a:t>
            </a:r>
            <a:r>
              <a:rPr lang="en-US" altLang="en-US" b="1" dirty="0">
                <a:solidFill>
                  <a:srgbClr val="3366FF"/>
                </a:solidFill>
              </a:rPr>
              <a:t> </a:t>
            </a:r>
            <a:r>
              <a:rPr lang="en-US" altLang="en-US" b="1" dirty="0">
                <a:solidFill>
                  <a:srgbClr val="006699"/>
                </a:solidFill>
                <a:latin typeface="+mj-lt"/>
              </a:rPr>
              <a:t>Binary</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ABI</a:t>
            </a:r>
            <a:r>
              <a:rPr lang="en-US" altLang="en-US" dirty="0"/>
              <a:t>) is architecture equivalent of API, defines how different components of binary code can interface for a given operating system on a given architecture, CPU, etc. </a:t>
            </a:r>
          </a:p>
        </p:txBody>
      </p:sp>
    </p:spTree>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en-US" altLang="en-US" sz="2800" dirty="0"/>
              <a:t>Design and Implementation</a:t>
            </a:r>
          </a:p>
        </p:txBody>
      </p:sp>
      <p:sp>
        <p:nvSpPr>
          <p:cNvPr id="70659" name="Rectangle 1027">
            <a:extLst>
              <a:ext uri="{FF2B5EF4-FFF2-40B4-BE49-F238E27FC236}">
                <a16:creationId xmlns:a16="http://schemas.microsoft.com/office/drawing/2014/main" id="{ED7882A4-6BC0-4135-94AC-5AE6FAF5E5A6}"/>
              </a:ext>
            </a:extLst>
          </p:cNvPr>
          <p:cNvSpPr>
            <a:spLocks noGrp="1" noChangeArrowheads="1"/>
          </p:cNvSpPr>
          <p:nvPr>
            <p:ph idx="1"/>
          </p:nvPr>
        </p:nvSpPr>
        <p:spPr>
          <a:xfrm>
            <a:off x="838200" y="1220788"/>
            <a:ext cx="7375525" cy="5006975"/>
          </a:xfrm>
        </p:spPr>
        <p:txBody>
          <a:bodyPr/>
          <a:lstStyle/>
          <a:p>
            <a:r>
              <a:rPr lang="en-US" altLang="en-US" dirty="0"/>
              <a:t>Design and Implementation of OS is not </a:t>
            </a:r>
            <a:r>
              <a:rPr lang="ja-JP" altLang="en-US" dirty="0"/>
              <a:t>“</a:t>
            </a:r>
            <a:r>
              <a:rPr lang="en-US" altLang="ja-JP" dirty="0"/>
              <a:t>solvable”, but some approaches have proven successful</a:t>
            </a:r>
            <a:endParaRPr lang="en-US" altLang="en-US" sz="800" dirty="0"/>
          </a:p>
          <a:p>
            <a:r>
              <a:rPr lang="en-US" altLang="en-US" dirty="0"/>
              <a:t>Internal structure of different Operating Systems  can vary widely</a:t>
            </a:r>
            <a:endParaRPr lang="en-US" altLang="en-US" sz="800" dirty="0"/>
          </a:p>
          <a:p>
            <a:r>
              <a:rPr lang="en-US" altLang="en-US" dirty="0"/>
              <a:t>Start the design by defining goals and specifications </a:t>
            </a:r>
            <a:endParaRPr lang="en-US" altLang="en-US" sz="800" dirty="0"/>
          </a:p>
          <a:p>
            <a:r>
              <a:rPr lang="en-US" altLang="en-US" dirty="0"/>
              <a:t>Affected by choice of hardware, type of system</a:t>
            </a:r>
            <a:endParaRPr lang="en-US" altLang="en-US" sz="800" dirty="0"/>
          </a:p>
          <a:p>
            <a:r>
              <a:rPr lang="en-US" altLang="en-US" b="1" dirty="0">
                <a:solidFill>
                  <a:srgbClr val="006699"/>
                </a:solidFill>
                <a:latin typeface="+mj-lt"/>
              </a:rPr>
              <a:t>User</a:t>
            </a:r>
            <a:r>
              <a:rPr lang="en-US" altLang="en-US" b="1" dirty="0">
                <a:solidFill>
                  <a:srgbClr val="3366FF"/>
                </a:solidFill>
              </a:rPr>
              <a:t> </a:t>
            </a:r>
            <a:r>
              <a:rPr lang="en-US" altLang="en-US" dirty="0"/>
              <a:t>goals and </a:t>
            </a:r>
            <a:r>
              <a:rPr lang="en-US" altLang="en-US" b="1" dirty="0">
                <a:solidFill>
                  <a:srgbClr val="006699"/>
                </a:solidFill>
                <a:latin typeface="+mj-lt"/>
              </a:rPr>
              <a:t>System</a:t>
            </a:r>
            <a:r>
              <a:rPr lang="en-US" altLang="en-US" b="1" dirty="0">
                <a:solidFill>
                  <a:srgbClr val="3366FF"/>
                </a:solidFill>
              </a:rPr>
              <a:t> </a:t>
            </a:r>
            <a:r>
              <a:rPr lang="en-US" altLang="en-US" dirty="0"/>
              <a:t>goals</a:t>
            </a:r>
          </a:p>
          <a:p>
            <a:pPr lvl="1"/>
            <a:r>
              <a:rPr lang="en-US" altLang="en-US" dirty="0"/>
              <a:t>User goals – operating system should be convenient to use, easy to learn, reliable, safe, and fast</a:t>
            </a:r>
          </a:p>
          <a:p>
            <a:pPr lvl="1"/>
            <a:r>
              <a:rPr lang="en-US" altLang="en-US" dirty="0"/>
              <a:t>System goals – operating system should be easy to design, implement, and maintain, as well as flexible, reliable, error-free, and efficient</a:t>
            </a:r>
          </a:p>
          <a:p>
            <a:r>
              <a:rPr lang="en-US" altLang="en-US" dirty="0"/>
              <a:t>Specifying and designing an OS is highly creative task of </a:t>
            </a:r>
            <a:r>
              <a:rPr lang="en-US" altLang="en-US" b="1" dirty="0">
                <a:solidFill>
                  <a:srgbClr val="006699"/>
                </a:solidFill>
                <a:latin typeface="+mj-lt"/>
              </a:rPr>
              <a:t>software</a:t>
            </a:r>
            <a:r>
              <a:rPr lang="en-US" altLang="en-US" b="1" dirty="0">
                <a:solidFill>
                  <a:srgbClr val="3366FF"/>
                </a:solidFill>
              </a:rPr>
              <a:t> </a:t>
            </a:r>
            <a:r>
              <a:rPr lang="en-US" altLang="en-US" b="1" dirty="0">
                <a:solidFill>
                  <a:srgbClr val="006699"/>
                </a:solidFill>
                <a:latin typeface="+mj-lt"/>
              </a:rPr>
              <a:t>engineering</a:t>
            </a:r>
          </a:p>
          <a:p>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39A46DEA-C931-4E75-8A7D-1F653B2ABC18}"/>
              </a:ext>
            </a:extLst>
          </p:cNvPr>
          <p:cNvSpPr>
            <a:spLocks noGrp="1" noChangeArrowheads="1"/>
          </p:cNvSpPr>
          <p:nvPr>
            <p:ph type="title"/>
          </p:nvPr>
        </p:nvSpPr>
        <p:spPr>
          <a:xfrm>
            <a:off x="1051377" y="139214"/>
            <a:ext cx="8229600" cy="576263"/>
          </a:xfrm>
        </p:spPr>
        <p:txBody>
          <a:bodyPr/>
          <a:lstStyle/>
          <a:p>
            <a:pPr eaLnBrk="1" hangingPunct="1"/>
            <a:r>
              <a:rPr lang="en-US" altLang="en-US" dirty="0"/>
              <a:t>Policy and Mechanism</a:t>
            </a:r>
          </a:p>
        </p:txBody>
      </p:sp>
      <p:sp>
        <p:nvSpPr>
          <p:cNvPr id="72707" name="Rectangle 3">
            <a:extLst>
              <a:ext uri="{FF2B5EF4-FFF2-40B4-BE49-F238E27FC236}">
                <a16:creationId xmlns:a16="http://schemas.microsoft.com/office/drawing/2014/main" id="{0D1CF5C7-7F67-4FFA-B5D4-75EB6F865E5C}"/>
              </a:ext>
            </a:extLst>
          </p:cNvPr>
          <p:cNvSpPr>
            <a:spLocks noGrp="1" noChangeArrowheads="1"/>
          </p:cNvSpPr>
          <p:nvPr>
            <p:ph type="body" idx="1"/>
          </p:nvPr>
        </p:nvSpPr>
        <p:spPr>
          <a:xfrm>
            <a:off x="839788" y="1141992"/>
            <a:ext cx="6455315" cy="4264022"/>
          </a:xfrm>
        </p:spPr>
        <p:txBody>
          <a:bodyPr/>
          <a:lstStyle/>
          <a:p>
            <a:r>
              <a:rPr lang="en-US" altLang="en-US" b="1" dirty="0">
                <a:solidFill>
                  <a:srgbClr val="006699"/>
                </a:solidFill>
                <a:latin typeface="+mj-lt"/>
              </a:rPr>
              <a:t>Policy</a:t>
            </a:r>
            <a:r>
              <a:rPr lang="en-US" altLang="en-US" b="1" dirty="0"/>
              <a:t>:   What </a:t>
            </a:r>
            <a:r>
              <a:rPr lang="en-US" altLang="en-US" dirty="0"/>
              <a:t>needs to be done?</a:t>
            </a:r>
            <a:r>
              <a:rPr lang="en-US" altLang="en-US" b="1" dirty="0"/>
              <a:t> </a:t>
            </a:r>
          </a:p>
          <a:p>
            <a:pPr lvl="1"/>
            <a:r>
              <a:rPr lang="en-US" altLang="en-US" dirty="0"/>
              <a:t>Example: Interrupt after every 100 seconds</a:t>
            </a:r>
          </a:p>
          <a:p>
            <a:r>
              <a:rPr lang="en-US" altLang="en-US" b="1" dirty="0">
                <a:solidFill>
                  <a:srgbClr val="006699"/>
                </a:solidFill>
                <a:latin typeface="+mj-lt"/>
              </a:rPr>
              <a:t>Mechanism</a:t>
            </a:r>
            <a:r>
              <a:rPr lang="en-US" altLang="en-US" b="1" dirty="0"/>
              <a:t>:  How</a:t>
            </a:r>
            <a:r>
              <a:rPr lang="en-US" altLang="en-US" dirty="0"/>
              <a:t> to do something?</a:t>
            </a:r>
          </a:p>
          <a:p>
            <a:pPr lvl="1"/>
            <a:r>
              <a:rPr lang="en-US" altLang="en-US" dirty="0"/>
              <a:t>Example: timer</a:t>
            </a:r>
          </a:p>
          <a:p>
            <a:r>
              <a:rPr lang="en-US" altLang="en-US" dirty="0"/>
              <a:t>Important principle: separate policy from mechanism</a:t>
            </a:r>
          </a:p>
          <a:p>
            <a:r>
              <a:rPr lang="en-US" altLang="en-US" dirty="0"/>
              <a:t>The separation of policy from mechanism is a very important principle, it allows maximum flexibility if policy decisions are to be changed later.</a:t>
            </a:r>
          </a:p>
          <a:p>
            <a:pPr lvl="1"/>
            <a:r>
              <a:rPr lang="en-US" altLang="en-US" dirty="0"/>
              <a:t>Example: change 100 to 200</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A9B47C81-CC5F-41DF-A7CB-841B5D4FAD93}"/>
              </a:ext>
            </a:extLst>
          </p:cNvPr>
          <p:cNvSpPr>
            <a:spLocks noGrp="1" noChangeArrowheads="1"/>
          </p:cNvSpPr>
          <p:nvPr>
            <p:ph type="title"/>
          </p:nvPr>
        </p:nvSpPr>
        <p:spPr>
          <a:xfrm>
            <a:off x="495300" y="217488"/>
            <a:ext cx="8072438" cy="576262"/>
          </a:xfrm>
        </p:spPr>
        <p:txBody>
          <a:bodyPr/>
          <a:lstStyle/>
          <a:p>
            <a:pPr eaLnBrk="1" hangingPunct="1"/>
            <a:r>
              <a:rPr lang="en-US" altLang="en-US"/>
              <a:t>Implementation</a:t>
            </a:r>
          </a:p>
        </p:txBody>
      </p:sp>
      <p:sp>
        <p:nvSpPr>
          <p:cNvPr id="74755" name="Rectangle 3">
            <a:extLst>
              <a:ext uri="{FF2B5EF4-FFF2-40B4-BE49-F238E27FC236}">
                <a16:creationId xmlns:a16="http://schemas.microsoft.com/office/drawing/2014/main" id="{E46642F7-9177-432C-8182-DEEABD676CA3}"/>
              </a:ext>
            </a:extLst>
          </p:cNvPr>
          <p:cNvSpPr>
            <a:spLocks noGrp="1" noChangeArrowheads="1"/>
          </p:cNvSpPr>
          <p:nvPr>
            <p:ph type="body" idx="1"/>
          </p:nvPr>
        </p:nvSpPr>
        <p:spPr>
          <a:xfrm>
            <a:off x="825500" y="1092200"/>
            <a:ext cx="7713663" cy="4530725"/>
          </a:xfrm>
        </p:spPr>
        <p:txBody>
          <a:bodyPr/>
          <a:lstStyle/>
          <a:p>
            <a:r>
              <a:rPr lang="en-US" altLang="en-US" dirty="0"/>
              <a:t>Much variation</a:t>
            </a:r>
          </a:p>
          <a:p>
            <a:pPr lvl="1"/>
            <a:r>
              <a:rPr lang="en-US" altLang="en-US" dirty="0"/>
              <a:t>Early OSes in assembly language</a:t>
            </a:r>
          </a:p>
          <a:p>
            <a:pPr lvl="1"/>
            <a:r>
              <a:rPr lang="en-US" altLang="en-US" dirty="0"/>
              <a:t>Then system programming languages like Algol, PL/1</a:t>
            </a:r>
          </a:p>
          <a:p>
            <a:pPr lvl="1"/>
            <a:r>
              <a:rPr lang="en-US" altLang="en-US" dirty="0"/>
              <a:t>Now C, C++</a:t>
            </a:r>
          </a:p>
          <a:p>
            <a:r>
              <a:rPr lang="en-US" altLang="en-US" dirty="0"/>
              <a:t>Actually usually a mix of languages</a:t>
            </a:r>
          </a:p>
          <a:p>
            <a:pPr lvl="1"/>
            <a:r>
              <a:rPr lang="en-US" altLang="en-US" dirty="0"/>
              <a:t>Lowest levels in assembly</a:t>
            </a:r>
          </a:p>
          <a:p>
            <a:pPr lvl="1"/>
            <a:r>
              <a:rPr lang="en-US" altLang="en-US" dirty="0"/>
              <a:t>Main body in C</a:t>
            </a:r>
          </a:p>
          <a:p>
            <a:pPr lvl="1"/>
            <a:r>
              <a:rPr lang="en-US" altLang="en-US" dirty="0"/>
              <a:t>Systems programs in C, C++, scripting languages like PERL, Python, shell scripts</a:t>
            </a:r>
          </a:p>
          <a:p>
            <a:r>
              <a:rPr lang="en-US" altLang="en-US" dirty="0"/>
              <a:t>More high-level language easier to</a:t>
            </a:r>
            <a:r>
              <a:rPr lang="en-US" altLang="en-US" b="1" dirty="0">
                <a:solidFill>
                  <a:srgbClr val="3366FF"/>
                </a:solidFill>
              </a:rPr>
              <a:t> </a:t>
            </a:r>
            <a:r>
              <a:rPr lang="en-US" altLang="en-US" b="1" dirty="0">
                <a:solidFill>
                  <a:srgbClr val="006699"/>
                </a:solidFill>
                <a:latin typeface="+mj-lt"/>
              </a:rPr>
              <a:t>port</a:t>
            </a:r>
            <a:r>
              <a:rPr lang="en-US" altLang="en-US" b="1" dirty="0">
                <a:solidFill>
                  <a:srgbClr val="3366FF"/>
                </a:solidFill>
              </a:rPr>
              <a:t> </a:t>
            </a:r>
            <a:r>
              <a:rPr lang="en-US" altLang="en-US" dirty="0"/>
              <a:t>to other hardware</a:t>
            </a:r>
          </a:p>
          <a:p>
            <a:pPr lvl="1"/>
            <a:r>
              <a:rPr lang="en-US" altLang="en-US" dirty="0"/>
              <a:t>But slower</a:t>
            </a:r>
          </a:p>
          <a:p>
            <a:r>
              <a:rPr lang="en-US" altLang="en-US" b="1" dirty="0">
                <a:solidFill>
                  <a:srgbClr val="006699"/>
                </a:solidFill>
                <a:latin typeface="+mj-lt"/>
              </a:rPr>
              <a:t>Emulation</a:t>
            </a:r>
            <a:r>
              <a:rPr lang="en-US" altLang="en-US" dirty="0"/>
              <a:t> can allow an OS to run on non-native hardware</a:t>
            </a:r>
          </a:p>
          <a:p>
            <a:pPr>
              <a:buFont typeface="Monotype Sorts" pitchFamily="-84" charset="2"/>
              <a:buNone/>
            </a:pPr>
            <a:endParaRPr lang="en-US" altLang="en-US" dirty="0"/>
          </a:p>
          <a:p>
            <a:pPr>
              <a:buFont typeface="Monotype Sorts" pitchFamily="-84" charset="2"/>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04C24230-0BCA-4F21-BEE9-496253FB2795}"/>
              </a:ext>
            </a:extLst>
          </p:cNvPr>
          <p:cNvSpPr>
            <a:spLocks noGrp="1" noChangeArrowheads="1"/>
          </p:cNvSpPr>
          <p:nvPr>
            <p:ph type="title"/>
          </p:nvPr>
        </p:nvSpPr>
        <p:spPr>
          <a:xfrm>
            <a:off x="1050925" y="147152"/>
            <a:ext cx="7448550" cy="576262"/>
          </a:xfrm>
        </p:spPr>
        <p:txBody>
          <a:bodyPr/>
          <a:lstStyle/>
          <a:p>
            <a:pPr eaLnBrk="1" hangingPunct="1"/>
            <a:r>
              <a:rPr lang="en-US" altLang="en-US" dirty="0"/>
              <a:t>Operating System Services</a:t>
            </a:r>
          </a:p>
        </p:txBody>
      </p:sp>
      <p:sp>
        <p:nvSpPr>
          <p:cNvPr id="11267" name="Rectangle 3">
            <a:extLst>
              <a:ext uri="{FF2B5EF4-FFF2-40B4-BE49-F238E27FC236}">
                <a16:creationId xmlns:a16="http://schemas.microsoft.com/office/drawing/2014/main" id="{4273FD5E-1C82-4A27-94EC-32DCB0EF2F72}"/>
              </a:ext>
            </a:extLst>
          </p:cNvPr>
          <p:cNvSpPr>
            <a:spLocks noGrp="1" noChangeArrowheads="1"/>
          </p:cNvSpPr>
          <p:nvPr>
            <p:ph type="body" idx="1"/>
          </p:nvPr>
        </p:nvSpPr>
        <p:spPr>
          <a:xfrm>
            <a:off x="846138" y="1119188"/>
            <a:ext cx="7653337" cy="5002212"/>
          </a:xfrm>
          <a:noFill/>
        </p:spPr>
        <p:txBody>
          <a:bodyPr/>
          <a:lstStyle/>
          <a:p>
            <a:r>
              <a:rPr lang="en-US" altLang="en-US" dirty="0"/>
              <a:t>Operating systems provide an environment for execution of programs and services to programs and users</a:t>
            </a:r>
          </a:p>
          <a:p>
            <a:r>
              <a:rPr lang="en-US" altLang="en-US" dirty="0"/>
              <a:t>One set of operating-system services provides functions that are helpful to the user:</a:t>
            </a:r>
          </a:p>
          <a:p>
            <a:pPr lvl="1"/>
            <a:r>
              <a:rPr lang="en-US" altLang="en-US" b="1" dirty="0"/>
              <a:t>User interface </a:t>
            </a:r>
            <a:r>
              <a:rPr lang="en-US" altLang="en-US" dirty="0"/>
              <a:t>- Almost all operating systems have a user interface (</a:t>
            </a:r>
            <a:r>
              <a:rPr lang="en-US" altLang="en-US" b="1" dirty="0">
                <a:solidFill>
                  <a:srgbClr val="006699"/>
                </a:solidFill>
                <a:latin typeface="+mj-lt"/>
              </a:rPr>
              <a:t>UI</a:t>
            </a:r>
            <a:r>
              <a:rPr lang="en-US" altLang="en-US" dirty="0"/>
              <a:t>).</a:t>
            </a:r>
          </a:p>
          <a:p>
            <a:pPr lvl="2"/>
            <a:r>
              <a:rPr lang="en-US" altLang="en-US" dirty="0"/>
              <a:t>Varies between </a:t>
            </a:r>
            <a:r>
              <a:rPr lang="en-US" altLang="en-US" b="1" dirty="0">
                <a:solidFill>
                  <a:srgbClr val="006699"/>
                </a:solidFill>
                <a:latin typeface="+mj-lt"/>
              </a:rPr>
              <a:t>Command-Line</a:t>
            </a:r>
            <a:r>
              <a:rPr lang="en-US" altLang="en-US" b="1" dirty="0">
                <a:solidFill>
                  <a:srgbClr val="3366FF"/>
                </a:solidFill>
              </a:rPr>
              <a:t> </a:t>
            </a:r>
            <a:r>
              <a:rPr lang="en-US" altLang="en-US" dirty="0"/>
              <a:t>(</a:t>
            </a:r>
            <a:r>
              <a:rPr lang="en-US" altLang="en-US" b="1" dirty="0">
                <a:solidFill>
                  <a:srgbClr val="006699"/>
                </a:solidFill>
                <a:latin typeface="+mj-lt"/>
              </a:rPr>
              <a:t>CLI</a:t>
            </a:r>
            <a:r>
              <a:rPr lang="en-US" altLang="en-US" dirty="0"/>
              <a:t>)</a:t>
            </a:r>
            <a:r>
              <a:rPr lang="en-US" altLang="en-US" dirty="0">
                <a:solidFill>
                  <a:srgbClr val="000000"/>
                </a:solidFill>
              </a:rPr>
              <a:t>, </a:t>
            </a:r>
            <a:r>
              <a:rPr lang="en-US" altLang="en-US" b="1" dirty="0">
                <a:solidFill>
                  <a:srgbClr val="006699"/>
                </a:solidFill>
                <a:latin typeface="+mj-lt"/>
              </a:rPr>
              <a:t>Graphics</a:t>
            </a:r>
            <a:r>
              <a:rPr lang="en-US" altLang="en-US" b="1" dirty="0">
                <a:solidFill>
                  <a:srgbClr val="3366FF"/>
                </a:solidFill>
              </a:rPr>
              <a:t> </a:t>
            </a:r>
            <a:r>
              <a:rPr lang="en-US" altLang="en-US" b="1" dirty="0">
                <a:solidFill>
                  <a:srgbClr val="006699"/>
                </a:solidFill>
                <a:latin typeface="+mj-lt"/>
              </a:rPr>
              <a:t>User</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GUI</a:t>
            </a:r>
            <a:r>
              <a:rPr lang="en-US" altLang="en-US" dirty="0"/>
              <a:t>)</a:t>
            </a:r>
            <a:r>
              <a:rPr lang="en-US" altLang="en-US" dirty="0">
                <a:solidFill>
                  <a:srgbClr val="000000"/>
                </a:solidFill>
              </a:rPr>
              <a:t>,</a:t>
            </a:r>
            <a:r>
              <a:rPr lang="en-US" altLang="en-US" b="1" dirty="0">
                <a:solidFill>
                  <a:srgbClr val="3366FF"/>
                </a:solidFill>
              </a:rPr>
              <a:t>  </a:t>
            </a:r>
            <a:r>
              <a:rPr lang="en-US" altLang="en-US" b="1" dirty="0">
                <a:solidFill>
                  <a:srgbClr val="006699"/>
                </a:solidFill>
                <a:latin typeface="+mj-lt"/>
              </a:rPr>
              <a:t>touch-screen</a:t>
            </a:r>
            <a:r>
              <a:rPr lang="en-US" altLang="en-US" b="1" dirty="0">
                <a:solidFill>
                  <a:srgbClr val="3366FF"/>
                </a:solidFill>
              </a:rPr>
              <a:t>,  </a:t>
            </a:r>
            <a:r>
              <a:rPr lang="en-US" altLang="en-US" b="1" dirty="0">
                <a:solidFill>
                  <a:srgbClr val="006699"/>
                </a:solidFill>
                <a:latin typeface="+mj-lt"/>
              </a:rPr>
              <a:t>Batch</a:t>
            </a:r>
          </a:p>
          <a:p>
            <a:pPr lvl="1"/>
            <a:r>
              <a:rPr lang="en-US" altLang="en-US" b="1" dirty="0"/>
              <a:t>Program execution </a:t>
            </a:r>
            <a:r>
              <a:rPr lang="en-US" altLang="en-US" dirty="0"/>
              <a:t>- The system must be able to load a program into memory and to run that program, end execution, either normally or abnormally (indicating error)</a:t>
            </a:r>
          </a:p>
          <a:p>
            <a:pPr lvl="1"/>
            <a:r>
              <a:rPr lang="en-US" altLang="en-US" b="1" dirty="0"/>
              <a:t>I/O operations </a:t>
            </a:r>
            <a:r>
              <a:rPr lang="en-US" altLang="en-US" dirty="0"/>
              <a:t>-  A running program may require I/O, which may involve a file or an I/O device</a:t>
            </a:r>
          </a:p>
          <a:p>
            <a:pPr lvl="1"/>
            <a:r>
              <a:rPr lang="en-US" altLang="en-US" b="1" dirty="0"/>
              <a:t>File-system manipulation </a:t>
            </a:r>
            <a:r>
              <a:rPr lang="en-US" altLang="en-US" dirty="0"/>
              <a:t>-  The file system is of particular interest. Programs need to read and write files and directories, create and delete them, search them, list file Information, permission management.</a:t>
            </a:r>
            <a:endParaRPr lang="en-US" altLang="en-US" b="1" dirty="0"/>
          </a:p>
          <a:p>
            <a:pPr lvl="1"/>
            <a:endParaRPr lang="en-US"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id="{6CD12CFE-09B0-48A4-9AEE-9A58E11BB892}"/>
              </a:ext>
            </a:extLst>
          </p:cNvPr>
          <p:cNvSpPr>
            <a:spLocks noGrp="1" noChangeArrowheads="1"/>
          </p:cNvSpPr>
          <p:nvPr>
            <p:ph type="title"/>
          </p:nvPr>
        </p:nvSpPr>
        <p:spPr>
          <a:xfrm>
            <a:off x="457200" y="220663"/>
            <a:ext cx="8229600" cy="576262"/>
          </a:xfrm>
        </p:spPr>
        <p:txBody>
          <a:bodyPr/>
          <a:lstStyle/>
          <a:p>
            <a:r>
              <a:rPr lang="en-US" altLang="en-US"/>
              <a:t>Operating System Structure</a:t>
            </a:r>
          </a:p>
        </p:txBody>
      </p:sp>
      <p:sp>
        <p:nvSpPr>
          <p:cNvPr id="76803" name="Content Placeholder 2">
            <a:extLst>
              <a:ext uri="{FF2B5EF4-FFF2-40B4-BE49-F238E27FC236}">
                <a16:creationId xmlns:a16="http://schemas.microsoft.com/office/drawing/2014/main" id="{7C77CAAD-91EB-4676-A633-22880A53EEF1}"/>
              </a:ext>
            </a:extLst>
          </p:cNvPr>
          <p:cNvSpPr>
            <a:spLocks noGrp="1" noChangeArrowheads="1"/>
          </p:cNvSpPr>
          <p:nvPr>
            <p:ph idx="1"/>
          </p:nvPr>
        </p:nvSpPr>
        <p:spPr>
          <a:xfrm>
            <a:off x="835025" y="1241425"/>
            <a:ext cx="6918325" cy="4530725"/>
          </a:xfrm>
        </p:spPr>
        <p:txBody>
          <a:bodyPr/>
          <a:lstStyle/>
          <a:p>
            <a:r>
              <a:rPr lang="en-US" altLang="en-US" dirty="0"/>
              <a:t>General-purpose OS is very large program</a:t>
            </a:r>
          </a:p>
          <a:p>
            <a:r>
              <a:rPr lang="en-US" altLang="en-US" dirty="0"/>
              <a:t>Various ways to structure ones</a:t>
            </a:r>
          </a:p>
          <a:p>
            <a:pPr lvl="1"/>
            <a:r>
              <a:rPr lang="en-US" altLang="en-US" dirty="0"/>
              <a:t>Simple structure – MS-DOS</a:t>
            </a:r>
          </a:p>
          <a:p>
            <a:pPr lvl="1"/>
            <a:r>
              <a:rPr lang="en-US" altLang="en-US" dirty="0"/>
              <a:t>More complex – UNIX</a:t>
            </a:r>
          </a:p>
          <a:p>
            <a:pPr lvl="1"/>
            <a:r>
              <a:rPr lang="en-US" altLang="en-US" dirty="0"/>
              <a:t>Layered – an abstraction</a:t>
            </a:r>
          </a:p>
          <a:p>
            <a:pPr lvl="1"/>
            <a:r>
              <a:rPr lang="en-US" altLang="en-US" dirty="0"/>
              <a:t>Microkernel – Mach</a:t>
            </a:r>
          </a:p>
          <a:p>
            <a:endParaRPr lang="en-US"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id="{E377E7B4-9EBE-4C2B-8887-F7A7B2906CE0}"/>
              </a:ext>
            </a:extLst>
          </p:cNvPr>
          <p:cNvSpPr>
            <a:spLocks noGrp="1" noChangeArrowheads="1"/>
          </p:cNvSpPr>
          <p:nvPr>
            <p:ph type="title"/>
          </p:nvPr>
        </p:nvSpPr>
        <p:spPr>
          <a:xfrm>
            <a:off x="869320" y="289485"/>
            <a:ext cx="8137525" cy="457200"/>
          </a:xfrm>
        </p:spPr>
        <p:txBody>
          <a:bodyPr/>
          <a:lstStyle/>
          <a:p>
            <a:pPr eaLnBrk="1" hangingPunct="1"/>
            <a:r>
              <a:rPr lang="en-US" altLang="en-US"/>
              <a:t>Monolithic Structure – Original UNIX</a:t>
            </a:r>
          </a:p>
        </p:txBody>
      </p:sp>
      <p:sp>
        <p:nvSpPr>
          <p:cNvPr id="77827" name="Rectangle 3">
            <a:extLst>
              <a:ext uri="{FF2B5EF4-FFF2-40B4-BE49-F238E27FC236}">
                <a16:creationId xmlns:a16="http://schemas.microsoft.com/office/drawing/2014/main" id="{FC6D798A-4128-40D0-B643-81391EF1733D}"/>
              </a:ext>
            </a:extLst>
          </p:cNvPr>
          <p:cNvSpPr>
            <a:spLocks noGrp="1" noChangeArrowheads="1"/>
          </p:cNvSpPr>
          <p:nvPr>
            <p:ph type="body" idx="1"/>
          </p:nvPr>
        </p:nvSpPr>
        <p:spPr>
          <a:xfrm>
            <a:off x="839788" y="1155700"/>
            <a:ext cx="7743825" cy="4073525"/>
          </a:xfrm>
        </p:spPr>
        <p:txBody>
          <a:bodyPr/>
          <a:lstStyle/>
          <a:p>
            <a:r>
              <a:rPr lang="en-US" altLang="en-US" dirty="0"/>
              <a:t>UNIX – limited by hardware functionality, the original UNIX operating system had limited structuring.  </a:t>
            </a:r>
          </a:p>
          <a:p>
            <a:r>
              <a:rPr lang="en-US" altLang="en-US" dirty="0"/>
              <a:t>The UNIX OS consists of two separable parts</a:t>
            </a:r>
          </a:p>
          <a:p>
            <a:pPr lvl="1"/>
            <a:r>
              <a:rPr lang="en-US" altLang="en-US" dirty="0"/>
              <a:t>Systems programs</a:t>
            </a:r>
          </a:p>
          <a:p>
            <a:pPr lvl="1"/>
            <a:r>
              <a:rPr lang="en-US" altLang="en-US" dirty="0"/>
              <a:t>The kernel</a:t>
            </a:r>
          </a:p>
          <a:p>
            <a:pPr lvl="2"/>
            <a:r>
              <a:rPr lang="en-US" altLang="en-US" dirty="0"/>
              <a:t>Consists of everything below the system-call interface and above the physical hardware</a:t>
            </a:r>
          </a:p>
          <a:p>
            <a:pPr lvl="2"/>
            <a:r>
              <a:rPr lang="en-US" altLang="en-US" dirty="0"/>
              <a:t>Provides the file system, CPU scheduling, memory management, and other operating-system functions; a large number of functions for one level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CFC2B06-0A35-4F30-AA6D-A9E4B2E7F3AA}"/>
              </a:ext>
            </a:extLst>
          </p:cNvPr>
          <p:cNvSpPr>
            <a:spLocks noGrp="1" noChangeArrowheads="1"/>
          </p:cNvSpPr>
          <p:nvPr>
            <p:ph type="title"/>
          </p:nvPr>
        </p:nvSpPr>
        <p:spPr>
          <a:xfrm>
            <a:off x="863600" y="206375"/>
            <a:ext cx="7693025" cy="576263"/>
          </a:xfrm>
        </p:spPr>
        <p:txBody>
          <a:bodyPr/>
          <a:lstStyle/>
          <a:p>
            <a:pPr eaLnBrk="1" hangingPunct="1"/>
            <a:r>
              <a:rPr lang="en-US" altLang="en-US"/>
              <a:t>Traditional UNIX System Structure</a:t>
            </a:r>
          </a:p>
        </p:txBody>
      </p:sp>
      <p:sp>
        <p:nvSpPr>
          <p:cNvPr id="43011" name="TextBox 1">
            <a:extLst>
              <a:ext uri="{FF2B5EF4-FFF2-40B4-BE49-F238E27FC236}">
                <a16:creationId xmlns:a16="http://schemas.microsoft.com/office/drawing/2014/main" id="{5706A7FC-049C-41F9-8FDB-970715988494}"/>
              </a:ext>
            </a:extLst>
          </p:cNvPr>
          <p:cNvSpPr txBox="1">
            <a:spLocks noChangeArrowheads="1"/>
          </p:cNvSpPr>
          <p:nvPr/>
        </p:nvSpPr>
        <p:spPr bwMode="auto">
          <a:xfrm>
            <a:off x="1316038" y="1096963"/>
            <a:ext cx="6897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a:latin typeface="+mn-lt"/>
              </a:rPr>
              <a:t>Beyond simple but not fully layered</a:t>
            </a:r>
          </a:p>
        </p:txBody>
      </p:sp>
      <p:pic>
        <p:nvPicPr>
          <p:cNvPr id="79876" name="Picture 2">
            <a:extLst>
              <a:ext uri="{FF2B5EF4-FFF2-40B4-BE49-F238E27FC236}">
                <a16:creationId xmlns:a16="http://schemas.microsoft.com/office/drawing/2014/main"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id="{C38BB792-4B15-4757-85D3-D0B6840E07CC}"/>
              </a:ext>
            </a:extLst>
          </p:cNvPr>
          <p:cNvSpPr>
            <a:spLocks noGrp="1" noChangeArrowheads="1"/>
          </p:cNvSpPr>
          <p:nvPr>
            <p:ph type="title"/>
          </p:nvPr>
        </p:nvSpPr>
        <p:spPr>
          <a:xfrm>
            <a:off x="863600" y="215900"/>
            <a:ext cx="7645400" cy="576263"/>
          </a:xfrm>
        </p:spPr>
        <p:txBody>
          <a:bodyPr/>
          <a:lstStyle/>
          <a:p>
            <a:pPr eaLnBrk="1" hangingPunct="1"/>
            <a:r>
              <a:rPr lang="en-US" altLang="en-US"/>
              <a:t>Linux System Structure</a:t>
            </a:r>
          </a:p>
        </p:txBody>
      </p:sp>
      <p:sp>
        <p:nvSpPr>
          <p:cNvPr id="81923" name="TextBox 1">
            <a:extLst>
              <a:ext uri="{FF2B5EF4-FFF2-40B4-BE49-F238E27FC236}">
                <a16:creationId xmlns:a16="http://schemas.microsoft.com/office/drawing/2014/main"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a:latin typeface="Verdana" panose="020B0604030504040204" pitchFamily="34" charset="0"/>
              </a:rPr>
              <a:t>Monolithic plus modular design</a:t>
            </a:r>
          </a:p>
        </p:txBody>
      </p:sp>
      <p:pic>
        <p:nvPicPr>
          <p:cNvPr id="81924" name="Picture 3">
            <a:extLst>
              <a:ext uri="{FF2B5EF4-FFF2-40B4-BE49-F238E27FC236}">
                <a16:creationId xmlns:a16="http://schemas.microsoft.com/office/drawing/2014/main"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7D347B9A-F212-4276-94F4-7598F322B291}"/>
              </a:ext>
            </a:extLst>
          </p:cNvPr>
          <p:cNvSpPr>
            <a:spLocks noGrp="1" noChangeArrowheads="1"/>
          </p:cNvSpPr>
          <p:nvPr>
            <p:ph type="title"/>
          </p:nvPr>
        </p:nvSpPr>
        <p:spPr>
          <a:xfrm>
            <a:off x="457200" y="207963"/>
            <a:ext cx="8061325" cy="576262"/>
          </a:xfrm>
        </p:spPr>
        <p:txBody>
          <a:bodyPr/>
          <a:lstStyle/>
          <a:p>
            <a:pPr eaLnBrk="1" hangingPunct="1"/>
            <a:r>
              <a:rPr lang="en-US" altLang="en-US"/>
              <a:t>Layered Approach</a:t>
            </a:r>
          </a:p>
        </p:txBody>
      </p:sp>
      <p:sp>
        <p:nvSpPr>
          <p:cNvPr id="83971" name="Rectangle 3">
            <a:extLst>
              <a:ext uri="{FF2B5EF4-FFF2-40B4-BE49-F238E27FC236}">
                <a16:creationId xmlns:a16="http://schemas.microsoft.com/office/drawing/2014/main" id="{EF88837C-C3AF-4F6B-BDE3-AD82D9B29A62}"/>
              </a:ext>
            </a:extLst>
          </p:cNvPr>
          <p:cNvSpPr>
            <a:spLocks noGrp="1" noChangeArrowheads="1"/>
          </p:cNvSpPr>
          <p:nvPr>
            <p:ph type="body" idx="1"/>
          </p:nvPr>
        </p:nvSpPr>
        <p:spPr>
          <a:xfrm>
            <a:off x="820738" y="1233488"/>
            <a:ext cx="3735387" cy="4530725"/>
          </a:xfrm>
        </p:spPr>
        <p:txBody>
          <a:bodyPr/>
          <a:lstStyle/>
          <a:p>
            <a:r>
              <a:rPr lang="en-US" altLang="en-US"/>
              <a:t>The operating system is divided into a number of layers (levels), each built on top of lower layers.  The bottom layer (layer 0), is the hardware; the highest (layer N) is the user interface.</a:t>
            </a:r>
          </a:p>
          <a:p>
            <a:r>
              <a:rPr lang="en-US" altLang="en-US"/>
              <a:t>With modularity, layers are selected such that each uses functions (operations) and services of only lower-level layers</a:t>
            </a:r>
          </a:p>
        </p:txBody>
      </p:sp>
      <p:pic>
        <p:nvPicPr>
          <p:cNvPr id="83972" name="Picture 2">
            <a:extLst>
              <a:ext uri="{FF2B5EF4-FFF2-40B4-BE49-F238E27FC236}">
                <a16:creationId xmlns:a16="http://schemas.microsoft.com/office/drawing/2014/main"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id="{A877023E-2F55-41F6-99AD-606BBD5F506F}"/>
              </a:ext>
            </a:extLst>
          </p:cNvPr>
          <p:cNvSpPr>
            <a:spLocks noGrp="1" noChangeArrowheads="1"/>
          </p:cNvSpPr>
          <p:nvPr>
            <p:ph type="title"/>
          </p:nvPr>
        </p:nvSpPr>
        <p:spPr>
          <a:xfrm>
            <a:off x="757238" y="207963"/>
            <a:ext cx="7816850" cy="576262"/>
          </a:xfrm>
        </p:spPr>
        <p:txBody>
          <a:bodyPr/>
          <a:lstStyle/>
          <a:p>
            <a:pPr eaLnBrk="1" hangingPunct="1"/>
            <a:r>
              <a:rPr lang="en-US" altLang="en-US"/>
              <a:t>Microkernels</a:t>
            </a:r>
            <a:endParaRPr lang="en-US" altLang="en-US" sz="2400"/>
          </a:p>
        </p:txBody>
      </p:sp>
      <p:sp>
        <p:nvSpPr>
          <p:cNvPr id="86019" name="Rectangle 3">
            <a:extLst>
              <a:ext uri="{FF2B5EF4-FFF2-40B4-BE49-F238E27FC236}">
                <a16:creationId xmlns:a16="http://schemas.microsoft.com/office/drawing/2014/main" id="{F3C84D0A-C5EC-46A8-A546-5363A149B9F9}"/>
              </a:ext>
            </a:extLst>
          </p:cNvPr>
          <p:cNvSpPr>
            <a:spLocks noGrp="1" noChangeArrowheads="1"/>
          </p:cNvSpPr>
          <p:nvPr>
            <p:ph idx="1"/>
          </p:nvPr>
        </p:nvSpPr>
        <p:spPr>
          <a:xfrm>
            <a:off x="757238" y="1108075"/>
            <a:ext cx="7225619" cy="4857296"/>
          </a:xfrm>
        </p:spPr>
        <p:txBody>
          <a:bodyPr/>
          <a:lstStyle/>
          <a:p>
            <a:r>
              <a:rPr lang="en-US" altLang="en-US" dirty="0"/>
              <a:t>Moves as much from the kernel into user space</a:t>
            </a:r>
          </a:p>
          <a:p>
            <a:r>
              <a:rPr lang="en-US" altLang="en-US" b="1" dirty="0">
                <a:solidFill>
                  <a:srgbClr val="006699"/>
                </a:solidFill>
                <a:latin typeface="+mj-lt"/>
              </a:rPr>
              <a:t>Mach</a:t>
            </a:r>
            <a:r>
              <a:rPr lang="en-US" altLang="en-US" dirty="0"/>
              <a:t> is an example of </a:t>
            </a:r>
            <a:r>
              <a:rPr lang="en-US" altLang="en-US" b="1" dirty="0">
                <a:solidFill>
                  <a:srgbClr val="006699"/>
                </a:solidFill>
                <a:latin typeface="+mj-lt"/>
              </a:rPr>
              <a:t>microkernel</a:t>
            </a:r>
          </a:p>
          <a:p>
            <a:pPr lvl="1"/>
            <a:r>
              <a:rPr lang="en-US" altLang="en-US" dirty="0"/>
              <a:t>Mac OS X kernel (</a:t>
            </a:r>
            <a:r>
              <a:rPr lang="en-US" altLang="en-US" b="1" dirty="0">
                <a:solidFill>
                  <a:srgbClr val="006699"/>
                </a:solidFill>
                <a:latin typeface="+mj-lt"/>
              </a:rPr>
              <a:t>Darwin</a:t>
            </a:r>
            <a:r>
              <a:rPr lang="en-US" altLang="en-US" dirty="0"/>
              <a:t>) partly based on Mach</a:t>
            </a:r>
            <a:endParaRPr lang="en-US" altLang="en-US" sz="800" dirty="0"/>
          </a:p>
          <a:p>
            <a:r>
              <a:rPr lang="en-US" altLang="en-US" dirty="0"/>
              <a:t>Communication takes place between user modules using </a:t>
            </a:r>
            <a:r>
              <a:rPr lang="en-US" altLang="en-US" b="1" dirty="0">
                <a:solidFill>
                  <a:srgbClr val="006699"/>
                </a:solidFill>
                <a:latin typeface="+mj-lt"/>
              </a:rPr>
              <a:t>message</a:t>
            </a:r>
            <a:r>
              <a:rPr lang="en-US" altLang="en-US" b="1" dirty="0">
                <a:solidFill>
                  <a:srgbClr val="3366FF"/>
                </a:solidFill>
              </a:rPr>
              <a:t> </a:t>
            </a:r>
            <a:r>
              <a:rPr lang="en-US" altLang="en-US" b="1" dirty="0">
                <a:solidFill>
                  <a:srgbClr val="006699"/>
                </a:solidFill>
                <a:latin typeface="+mj-lt"/>
              </a:rPr>
              <a:t>passing</a:t>
            </a:r>
          </a:p>
          <a:p>
            <a:r>
              <a:rPr lang="en-US" altLang="en-US" dirty="0"/>
              <a:t>Benefits:</a:t>
            </a:r>
          </a:p>
          <a:p>
            <a:pPr lvl="1"/>
            <a:r>
              <a:rPr lang="en-US" altLang="en-US" dirty="0"/>
              <a:t>Easier to extend a microkernel</a:t>
            </a:r>
          </a:p>
          <a:p>
            <a:pPr lvl="1"/>
            <a:r>
              <a:rPr lang="en-US" altLang="en-US" dirty="0"/>
              <a:t>Easier to port the operating system to new architectures</a:t>
            </a:r>
          </a:p>
          <a:p>
            <a:pPr lvl="1"/>
            <a:r>
              <a:rPr lang="en-US" altLang="en-US" dirty="0"/>
              <a:t>More reliable (less code is running in kernel mode)</a:t>
            </a:r>
          </a:p>
          <a:p>
            <a:pPr lvl="1"/>
            <a:r>
              <a:rPr lang="en-US" altLang="en-US" dirty="0"/>
              <a:t>More secure</a:t>
            </a:r>
            <a:endParaRPr lang="en-US" altLang="en-US" sz="800" dirty="0"/>
          </a:p>
          <a:p>
            <a:r>
              <a:rPr lang="en-US" altLang="en-US" dirty="0"/>
              <a:t>Detriments:</a:t>
            </a:r>
          </a:p>
          <a:p>
            <a:pPr lvl="1"/>
            <a:r>
              <a:rPr lang="en-US" altLang="en-US" dirty="0"/>
              <a:t>Performance overhead of user space to kernel space communication</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31DBEE6C-3A88-4D5B-9245-EF2BF859C9CF}"/>
              </a:ext>
            </a:extLst>
          </p:cNvPr>
          <p:cNvSpPr>
            <a:spLocks noGrp="1" noChangeArrowheads="1"/>
          </p:cNvSpPr>
          <p:nvPr>
            <p:ph type="title"/>
          </p:nvPr>
        </p:nvSpPr>
        <p:spPr>
          <a:xfrm>
            <a:off x="1157288" y="214313"/>
            <a:ext cx="7399337" cy="576262"/>
          </a:xfrm>
        </p:spPr>
        <p:txBody>
          <a:bodyPr/>
          <a:lstStyle/>
          <a:p>
            <a:pPr eaLnBrk="1" hangingPunct="1"/>
            <a:r>
              <a:rPr lang="en-US" altLang="en-US"/>
              <a:t>Microkernel System Structure </a:t>
            </a:r>
            <a:endParaRPr lang="en-US" altLang="en-US" sz="2400"/>
          </a:p>
        </p:txBody>
      </p:sp>
      <p:pic>
        <p:nvPicPr>
          <p:cNvPr id="88067" name="Picture 2">
            <a:extLst>
              <a:ext uri="{FF2B5EF4-FFF2-40B4-BE49-F238E27FC236}">
                <a16:creationId xmlns:a16="http://schemas.microsoft.com/office/drawing/2014/main"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id="{8954A814-12BC-495B-A1ED-BBB6D763DFC8}"/>
              </a:ext>
            </a:extLst>
          </p:cNvPr>
          <p:cNvSpPr>
            <a:spLocks noGrp="1" noChangeArrowheads="1"/>
          </p:cNvSpPr>
          <p:nvPr>
            <p:ph type="title"/>
          </p:nvPr>
        </p:nvSpPr>
        <p:spPr>
          <a:xfrm>
            <a:off x="457200" y="215900"/>
            <a:ext cx="8077200" cy="576263"/>
          </a:xfrm>
        </p:spPr>
        <p:txBody>
          <a:bodyPr/>
          <a:lstStyle/>
          <a:p>
            <a:pPr eaLnBrk="1" hangingPunct="1"/>
            <a:r>
              <a:rPr lang="en-US" altLang="en-US"/>
              <a:t>Modules</a:t>
            </a:r>
          </a:p>
        </p:txBody>
      </p:sp>
      <p:sp>
        <p:nvSpPr>
          <p:cNvPr id="90115" name="Rectangle 3">
            <a:extLst>
              <a:ext uri="{FF2B5EF4-FFF2-40B4-BE49-F238E27FC236}">
                <a16:creationId xmlns:a16="http://schemas.microsoft.com/office/drawing/2014/main" id="{C37B4459-CB96-4BE9-94C0-89761665269A}"/>
              </a:ext>
            </a:extLst>
          </p:cNvPr>
          <p:cNvSpPr>
            <a:spLocks noGrp="1" noChangeArrowheads="1"/>
          </p:cNvSpPr>
          <p:nvPr>
            <p:ph type="body" idx="1"/>
          </p:nvPr>
        </p:nvSpPr>
        <p:spPr>
          <a:xfrm>
            <a:off x="806450" y="1163637"/>
            <a:ext cx="7169150" cy="4460649"/>
          </a:xfrm>
        </p:spPr>
        <p:txBody>
          <a:bodyPr/>
          <a:lstStyle/>
          <a:p>
            <a:r>
              <a:rPr lang="en-US" altLang="en-US" dirty="0"/>
              <a:t>Many modern operating systems implement </a:t>
            </a:r>
            <a:r>
              <a:rPr lang="en-US" altLang="en-US" b="1" dirty="0">
                <a:solidFill>
                  <a:srgbClr val="006699"/>
                </a:solidFill>
                <a:latin typeface="+mj-lt"/>
              </a:rPr>
              <a:t>loadable</a:t>
            </a:r>
            <a:r>
              <a:rPr lang="en-US" altLang="en-US" dirty="0"/>
              <a:t>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modules</a:t>
            </a:r>
            <a:r>
              <a:rPr lang="en-US" altLang="en-US" b="1" dirty="0">
                <a:solidFill>
                  <a:srgbClr val="3366FF"/>
                </a:solidFill>
              </a:rPr>
              <a:t> </a:t>
            </a:r>
            <a:r>
              <a:rPr lang="en-US" altLang="en-US" dirty="0"/>
              <a:t>(</a:t>
            </a:r>
            <a:r>
              <a:rPr lang="en-US" altLang="en-US" b="1" dirty="0">
                <a:solidFill>
                  <a:srgbClr val="006699"/>
                </a:solidFill>
                <a:latin typeface="+mj-lt"/>
              </a:rPr>
              <a:t>LKMs</a:t>
            </a:r>
            <a:r>
              <a:rPr lang="en-US" altLang="en-US" dirty="0"/>
              <a:t>)</a:t>
            </a:r>
          </a:p>
          <a:p>
            <a:pPr lvl="1"/>
            <a:r>
              <a:rPr lang="en-US" altLang="en-US" dirty="0"/>
              <a:t>Uses object-oriented approach</a:t>
            </a:r>
          </a:p>
          <a:p>
            <a:pPr lvl="1"/>
            <a:r>
              <a:rPr lang="en-US" altLang="en-US" dirty="0"/>
              <a:t>Each core component is separate</a:t>
            </a:r>
          </a:p>
          <a:p>
            <a:pPr lvl="1"/>
            <a:r>
              <a:rPr lang="en-US" altLang="en-US" dirty="0"/>
              <a:t>Each talks to the others over known interfaces</a:t>
            </a:r>
          </a:p>
          <a:p>
            <a:pPr lvl="1"/>
            <a:r>
              <a:rPr lang="en-US" altLang="en-US" dirty="0"/>
              <a:t>Each is loadable as needed within the kernel</a:t>
            </a:r>
          </a:p>
          <a:p>
            <a:r>
              <a:rPr lang="en-US" altLang="en-US" dirty="0"/>
              <a:t>Overall, similar to layers but with more flexible</a:t>
            </a:r>
          </a:p>
          <a:p>
            <a:pPr lvl="1"/>
            <a:r>
              <a:rPr lang="en-US" altLang="en-US" dirty="0"/>
              <a:t>Linux, Solaris, etc.</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id="{A0BB8BEE-979C-4417-91EE-00F82403335A}"/>
              </a:ext>
            </a:extLst>
          </p:cNvPr>
          <p:cNvSpPr>
            <a:spLocks noGrp="1" noChangeArrowheads="1"/>
          </p:cNvSpPr>
          <p:nvPr>
            <p:ph type="title"/>
          </p:nvPr>
        </p:nvSpPr>
        <p:spPr>
          <a:xfrm>
            <a:off x="457200" y="227013"/>
            <a:ext cx="8229600" cy="576262"/>
          </a:xfrm>
        </p:spPr>
        <p:txBody>
          <a:bodyPr/>
          <a:lstStyle/>
          <a:p>
            <a:pPr eaLnBrk="1" hangingPunct="1"/>
            <a:r>
              <a:rPr lang="en-US" altLang="en-US"/>
              <a:t>Hybrid Systems</a:t>
            </a:r>
          </a:p>
        </p:txBody>
      </p:sp>
      <p:sp>
        <p:nvSpPr>
          <p:cNvPr id="92163" name="Rectangle 3">
            <a:extLst>
              <a:ext uri="{FF2B5EF4-FFF2-40B4-BE49-F238E27FC236}">
                <a16:creationId xmlns:a16="http://schemas.microsoft.com/office/drawing/2014/main" id="{D41C8CF6-730E-4ECC-9656-D3926F90EEBB}"/>
              </a:ext>
            </a:extLst>
          </p:cNvPr>
          <p:cNvSpPr>
            <a:spLocks noGrp="1" noChangeArrowheads="1"/>
          </p:cNvSpPr>
          <p:nvPr>
            <p:ph type="body" idx="1"/>
          </p:nvPr>
        </p:nvSpPr>
        <p:spPr>
          <a:xfrm>
            <a:off x="806450" y="1233488"/>
            <a:ext cx="7633607" cy="4572226"/>
          </a:xfrm>
        </p:spPr>
        <p:txBody>
          <a:bodyPr/>
          <a:lstStyle/>
          <a:p>
            <a:r>
              <a:rPr lang="en-US" altLang="en-US" dirty="0"/>
              <a:t>Most modern operating systems are not one pure model</a:t>
            </a:r>
          </a:p>
          <a:p>
            <a:pPr lvl="1"/>
            <a:r>
              <a:rPr lang="en-US" altLang="en-US" dirty="0"/>
              <a:t>Hybrid combines multiple approaches to address performance, security, usability needs</a:t>
            </a:r>
          </a:p>
          <a:p>
            <a:pPr lvl="1"/>
            <a:r>
              <a:rPr lang="en-US" altLang="en-US" dirty="0"/>
              <a:t>Linux and Solaris kernels in kernel address space, so monolithic, plus modular for dynamic loading of functionality</a:t>
            </a:r>
          </a:p>
          <a:p>
            <a:pPr lvl="1"/>
            <a:r>
              <a:rPr lang="en-US" altLang="en-US" dirty="0"/>
              <a:t>Windows mostly monolithic, plus microkernel for different subsystem </a:t>
            </a:r>
            <a:r>
              <a:rPr lang="en-US" altLang="en-US" b="1" i="1" dirty="0"/>
              <a:t>personalities</a:t>
            </a:r>
          </a:p>
          <a:p>
            <a:r>
              <a:rPr lang="en-US" altLang="en-US" dirty="0"/>
              <a:t>Apple Mac OS X hybrid, layered, </a:t>
            </a:r>
            <a:r>
              <a:rPr lang="en-US" altLang="en-US" b="1" dirty="0">
                <a:solidFill>
                  <a:srgbClr val="006699"/>
                </a:solidFill>
                <a:latin typeface="+mj-lt"/>
              </a:rPr>
              <a:t>Aqua</a:t>
            </a:r>
            <a:r>
              <a:rPr lang="en-US" altLang="en-US" dirty="0"/>
              <a:t> UI plus </a:t>
            </a:r>
            <a:r>
              <a:rPr lang="en-US" altLang="en-US" b="1" dirty="0">
                <a:solidFill>
                  <a:srgbClr val="006699"/>
                </a:solidFill>
                <a:latin typeface="+mj-lt"/>
              </a:rPr>
              <a:t>Cocoa</a:t>
            </a:r>
            <a:r>
              <a:rPr lang="en-US" altLang="en-US" dirty="0"/>
              <a:t> programming environment</a:t>
            </a:r>
          </a:p>
          <a:p>
            <a:pPr lvl="1"/>
            <a:r>
              <a:rPr lang="en-US" altLang="en-US" dirty="0"/>
              <a:t>Below is kernel consisting of Mach microkernel and BSD Unix parts, plus I/O kit and dynamically loadable modules (called </a:t>
            </a:r>
            <a:r>
              <a:rPr lang="en-US" altLang="en-US" b="1" dirty="0">
                <a:solidFill>
                  <a:srgbClr val="006699"/>
                </a:solidFill>
                <a:latin typeface="+mj-lt"/>
              </a:rPr>
              <a:t>kernel</a:t>
            </a:r>
            <a:r>
              <a:rPr lang="en-US" altLang="en-US" b="1" dirty="0">
                <a:solidFill>
                  <a:srgbClr val="3366FF"/>
                </a:solidFill>
              </a:rPr>
              <a:t> </a:t>
            </a:r>
            <a:r>
              <a:rPr lang="en-US" altLang="en-US" b="1" dirty="0">
                <a:solidFill>
                  <a:srgbClr val="006699"/>
                </a:solidFill>
                <a:latin typeface="+mj-lt"/>
              </a:rPr>
              <a:t>extensions</a:t>
            </a:r>
            <a:r>
              <a:rPr lang="en-US" alt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id="{467BA55D-7A8C-4023-B3F3-3F18F7F62918}"/>
              </a:ext>
            </a:extLst>
          </p:cNvPr>
          <p:cNvSpPr>
            <a:spLocks noGrp="1" noChangeArrowheads="1"/>
          </p:cNvSpPr>
          <p:nvPr>
            <p:ph type="title"/>
          </p:nvPr>
        </p:nvSpPr>
        <p:spPr/>
        <p:txBody>
          <a:bodyPr/>
          <a:lstStyle/>
          <a:p>
            <a:r>
              <a:rPr lang="en-US" altLang="en-US"/>
              <a:t>macOS and iOS Structure</a:t>
            </a:r>
          </a:p>
        </p:txBody>
      </p:sp>
      <p:pic>
        <p:nvPicPr>
          <p:cNvPr id="94211" name="Content Placeholder 4">
            <a:extLst>
              <a:ext uri="{FF2B5EF4-FFF2-40B4-BE49-F238E27FC236}">
                <a16:creationId xmlns:a16="http://schemas.microsoft.com/office/drawing/2014/main" id="{4C8FD787-1D63-4CDB-A6AC-662FE711E4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74913" y="1755775"/>
            <a:ext cx="4498975" cy="3705225"/>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53D310B-2F05-42DF-BD11-7984E309A7AB}"/>
              </a:ext>
            </a:extLst>
          </p:cNvPr>
          <p:cNvSpPr>
            <a:spLocks noGrp="1" noChangeArrowheads="1"/>
          </p:cNvSpPr>
          <p:nvPr>
            <p:ph type="title"/>
          </p:nvPr>
        </p:nvSpPr>
        <p:spPr>
          <a:xfrm>
            <a:off x="946150" y="220663"/>
            <a:ext cx="7869238" cy="576262"/>
          </a:xfrm>
        </p:spPr>
        <p:txBody>
          <a:bodyPr/>
          <a:lstStyle/>
          <a:p>
            <a:pPr eaLnBrk="1" hangingPunct="1"/>
            <a:r>
              <a:rPr lang="en-US" altLang="en-US"/>
              <a:t>Operating System Services (Cont.)</a:t>
            </a:r>
          </a:p>
        </p:txBody>
      </p:sp>
      <p:sp>
        <p:nvSpPr>
          <p:cNvPr id="13315" name="Rectangle 3">
            <a:extLst>
              <a:ext uri="{FF2B5EF4-FFF2-40B4-BE49-F238E27FC236}">
                <a16:creationId xmlns:a16="http://schemas.microsoft.com/office/drawing/2014/main" id="{E7DE154C-EBA1-44B0-9AA5-AD6DB9C31D20}"/>
              </a:ext>
            </a:extLst>
          </p:cNvPr>
          <p:cNvSpPr>
            <a:spLocks noGrp="1" noChangeArrowheads="1"/>
          </p:cNvSpPr>
          <p:nvPr>
            <p:ph type="body" idx="1"/>
          </p:nvPr>
        </p:nvSpPr>
        <p:spPr>
          <a:xfrm>
            <a:off x="849313" y="1138238"/>
            <a:ext cx="7678737" cy="5418137"/>
          </a:xfrm>
          <a:noFill/>
        </p:spPr>
        <p:txBody>
          <a:bodyPr/>
          <a:lstStyle/>
          <a:p>
            <a:r>
              <a:rPr lang="en-US" altLang="en-US"/>
              <a:t>One set of operating-system services provides functions that are helpful to the user (Cont.):</a:t>
            </a:r>
            <a:endParaRPr lang="en-US" altLang="en-US" b="1"/>
          </a:p>
          <a:p>
            <a:pPr lvl="1"/>
            <a:r>
              <a:rPr lang="en-US" altLang="en-US" b="1"/>
              <a:t>Communications</a:t>
            </a:r>
            <a:r>
              <a:rPr lang="en-US" altLang="en-US"/>
              <a:t> – Processes may exchange information, on the same computer or between computers over a network</a:t>
            </a:r>
          </a:p>
          <a:p>
            <a:pPr lvl="2"/>
            <a:r>
              <a:rPr lang="en-US" altLang="en-US"/>
              <a:t>Communications may be via shared memory or through message passing (packets moved by the OS)</a:t>
            </a:r>
          </a:p>
          <a:p>
            <a:pPr lvl="1"/>
            <a:r>
              <a:rPr lang="en-US" altLang="en-US" b="1"/>
              <a:t>Error detection </a:t>
            </a:r>
            <a:r>
              <a:rPr lang="en-US" altLang="en-US"/>
              <a:t>– OS needs to be constantly aware of possible errors</a:t>
            </a:r>
          </a:p>
          <a:p>
            <a:pPr lvl="2"/>
            <a:r>
              <a:rPr lang="en-US" altLang="en-US"/>
              <a:t>May occur in the CPU and memory hardware, in I/O devices, in user program</a:t>
            </a:r>
          </a:p>
          <a:p>
            <a:pPr lvl="2"/>
            <a:r>
              <a:rPr lang="en-US" altLang="en-US"/>
              <a:t>For each type of error, OS should take the appropriate action to ensure correct and consistent computing</a:t>
            </a:r>
          </a:p>
          <a:p>
            <a:pPr lvl="2"/>
            <a:r>
              <a:rPr lang="en-US" altLang="en-US"/>
              <a:t>Debugging facilities can greatly enhance the user</a:t>
            </a:r>
            <a:r>
              <a:rPr lang="ja-JP" altLang="en-US"/>
              <a:t>’</a:t>
            </a:r>
            <a:r>
              <a:rPr lang="en-US" altLang="ja-JP"/>
              <a:t>s and programmer</a:t>
            </a:r>
            <a:r>
              <a:rPr lang="ja-JP" altLang="en-US"/>
              <a:t>’</a:t>
            </a:r>
            <a:r>
              <a:rPr lang="en-US" altLang="ja-JP"/>
              <a:t>s abilities to efficiently use the system</a:t>
            </a:r>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63762A3F-E3BF-4B1B-8ABF-9D43E9D3C2CF}"/>
              </a:ext>
            </a:extLst>
          </p:cNvPr>
          <p:cNvSpPr>
            <a:spLocks noGrp="1" noChangeArrowheads="1"/>
          </p:cNvSpPr>
          <p:nvPr>
            <p:ph type="title"/>
          </p:nvPr>
        </p:nvSpPr>
        <p:spPr>
          <a:xfrm>
            <a:off x="457200" y="212725"/>
            <a:ext cx="8070850" cy="576263"/>
          </a:xfrm>
        </p:spPr>
        <p:txBody>
          <a:bodyPr/>
          <a:lstStyle/>
          <a:p>
            <a:pPr eaLnBrk="1" hangingPunct="1"/>
            <a:r>
              <a:rPr lang="en-US" altLang="en-US"/>
              <a:t>iOS</a:t>
            </a:r>
          </a:p>
        </p:txBody>
      </p:sp>
      <p:sp>
        <p:nvSpPr>
          <p:cNvPr id="96259" name="Rectangle 3">
            <a:extLst>
              <a:ext uri="{FF2B5EF4-FFF2-40B4-BE49-F238E27FC236}">
                <a16:creationId xmlns:a16="http://schemas.microsoft.com/office/drawing/2014/main" id="{13D559C0-E4A0-4AA2-953F-F1E8A81C31FB}"/>
              </a:ext>
            </a:extLst>
          </p:cNvPr>
          <p:cNvSpPr>
            <a:spLocks noGrp="1" noChangeArrowheads="1"/>
          </p:cNvSpPr>
          <p:nvPr>
            <p:ph type="body" idx="1"/>
          </p:nvPr>
        </p:nvSpPr>
        <p:spPr>
          <a:xfrm>
            <a:off x="806450" y="1233488"/>
            <a:ext cx="5484813" cy="4530725"/>
          </a:xfrm>
        </p:spPr>
        <p:txBody>
          <a:bodyPr/>
          <a:lstStyle/>
          <a:p>
            <a:r>
              <a:rPr lang="en-US" altLang="en-US" dirty="0"/>
              <a:t>Apple mobile OS for </a:t>
            </a:r>
            <a:r>
              <a:rPr lang="en-US" altLang="en-US" b="1" i="1" dirty="0"/>
              <a:t>iPhone</a:t>
            </a:r>
            <a:r>
              <a:rPr lang="en-US" altLang="en-US" dirty="0"/>
              <a:t>, </a:t>
            </a:r>
            <a:r>
              <a:rPr lang="en-US" altLang="en-US" b="1" i="1" dirty="0"/>
              <a:t>iPad</a:t>
            </a:r>
            <a:endParaRPr lang="en-US" altLang="en-US" dirty="0"/>
          </a:p>
          <a:p>
            <a:pPr lvl="1"/>
            <a:r>
              <a:rPr lang="en-US" altLang="en-US" dirty="0"/>
              <a:t>Structured on Mac OS X, added functionality</a:t>
            </a:r>
          </a:p>
          <a:p>
            <a:pPr lvl="1"/>
            <a:r>
              <a:rPr lang="en-US" altLang="en-US" dirty="0"/>
              <a:t>Does not run OS X applications natively</a:t>
            </a:r>
          </a:p>
          <a:p>
            <a:pPr lvl="2"/>
            <a:r>
              <a:rPr lang="en-US" altLang="en-US" dirty="0"/>
              <a:t>Also runs on different CPU architecture (ARM vs. Intel)</a:t>
            </a:r>
          </a:p>
          <a:p>
            <a:pPr lvl="1"/>
            <a:r>
              <a:rPr lang="en-US" altLang="en-US" b="1" dirty="0">
                <a:solidFill>
                  <a:srgbClr val="006699"/>
                </a:solidFill>
                <a:latin typeface="+mj-lt"/>
              </a:rPr>
              <a:t>Cocoa</a:t>
            </a:r>
            <a:r>
              <a:rPr lang="en-US" altLang="en-US" b="1" dirty="0">
                <a:solidFill>
                  <a:srgbClr val="3366FF"/>
                </a:solidFill>
              </a:rPr>
              <a:t> </a:t>
            </a:r>
            <a:r>
              <a:rPr lang="en-US" altLang="en-US" b="1" dirty="0">
                <a:solidFill>
                  <a:srgbClr val="006699"/>
                </a:solidFill>
                <a:latin typeface="+mj-lt"/>
              </a:rPr>
              <a:t>Touch</a:t>
            </a:r>
            <a:r>
              <a:rPr lang="en-US" altLang="en-US" b="1" dirty="0">
                <a:solidFill>
                  <a:srgbClr val="3366FF"/>
                </a:solidFill>
              </a:rPr>
              <a:t> </a:t>
            </a:r>
            <a:r>
              <a:rPr lang="en-US" altLang="en-US" dirty="0"/>
              <a:t>Objective-C API for developing apps</a:t>
            </a:r>
          </a:p>
          <a:p>
            <a:pPr lvl="1"/>
            <a:r>
              <a:rPr lang="en-US" altLang="en-US" b="1" dirty="0">
                <a:solidFill>
                  <a:srgbClr val="006699"/>
                </a:solidFill>
                <a:latin typeface="+mj-lt"/>
              </a:rPr>
              <a:t>Media</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layer for graphics, audio, video</a:t>
            </a:r>
          </a:p>
          <a:p>
            <a:pPr lvl="1"/>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services</a:t>
            </a:r>
            <a:r>
              <a:rPr lang="en-US" altLang="en-US" b="1" dirty="0">
                <a:solidFill>
                  <a:srgbClr val="3366FF"/>
                </a:solidFill>
              </a:rPr>
              <a:t> </a:t>
            </a:r>
            <a:r>
              <a:rPr lang="en-US" altLang="en-US" dirty="0"/>
              <a:t>provides cloud computing, databases</a:t>
            </a:r>
          </a:p>
          <a:p>
            <a:pPr lvl="1"/>
            <a:r>
              <a:rPr lang="en-US" altLang="en-US" dirty="0"/>
              <a:t>Core operating system, based on Mac OS X kernel</a:t>
            </a:r>
          </a:p>
        </p:txBody>
      </p:sp>
      <p:pic>
        <p:nvPicPr>
          <p:cNvPr id="96260" name="Picture 1" descr="2_17.pdf">
            <a:extLst>
              <a:ext uri="{FF2B5EF4-FFF2-40B4-BE49-F238E27FC236}">
                <a16:creationId xmlns:a16="http://schemas.microsoft.com/office/drawing/2014/main"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F97DAC17-7FD8-4F1D-98AA-E8448344947F}"/>
              </a:ext>
            </a:extLst>
          </p:cNvPr>
          <p:cNvSpPr>
            <a:spLocks noGrp="1" noChangeArrowheads="1"/>
          </p:cNvSpPr>
          <p:nvPr>
            <p:ph type="title"/>
          </p:nvPr>
        </p:nvSpPr>
        <p:spPr>
          <a:xfrm>
            <a:off x="457200" y="217488"/>
            <a:ext cx="8051800" cy="576262"/>
          </a:xfrm>
        </p:spPr>
        <p:txBody>
          <a:bodyPr/>
          <a:lstStyle/>
          <a:p>
            <a:pPr eaLnBrk="1" hangingPunct="1"/>
            <a:r>
              <a:rPr lang="en-US" altLang="en-US"/>
              <a:t>Android</a:t>
            </a:r>
          </a:p>
        </p:txBody>
      </p:sp>
      <p:sp>
        <p:nvSpPr>
          <p:cNvPr id="98307" name="Rectangle 3">
            <a:extLst>
              <a:ext uri="{FF2B5EF4-FFF2-40B4-BE49-F238E27FC236}">
                <a16:creationId xmlns:a16="http://schemas.microsoft.com/office/drawing/2014/main" id="{83BD71DB-F618-4925-8C3A-9C2CA2E1E4A9}"/>
              </a:ext>
            </a:extLst>
          </p:cNvPr>
          <p:cNvSpPr>
            <a:spLocks noGrp="1" noChangeArrowheads="1"/>
          </p:cNvSpPr>
          <p:nvPr>
            <p:ph type="body" idx="1"/>
          </p:nvPr>
        </p:nvSpPr>
        <p:spPr>
          <a:xfrm>
            <a:off x="838200" y="1110575"/>
            <a:ext cx="7166429" cy="4412112"/>
          </a:xfrm>
        </p:spPr>
        <p:txBody>
          <a:bodyPr/>
          <a:lstStyle/>
          <a:p>
            <a:r>
              <a:rPr lang="en-US" altLang="en-US" dirty="0"/>
              <a:t>Developed by Open Handset Alliance (mostly Google)</a:t>
            </a:r>
          </a:p>
          <a:p>
            <a:pPr lvl="1"/>
            <a:r>
              <a:rPr lang="en-US" altLang="en-US" dirty="0"/>
              <a:t>Open Source</a:t>
            </a:r>
          </a:p>
          <a:p>
            <a:r>
              <a:rPr lang="en-US" altLang="en-US" dirty="0"/>
              <a:t>Similar stack to IOS</a:t>
            </a:r>
          </a:p>
          <a:p>
            <a:r>
              <a:rPr lang="en-US" altLang="en-US" dirty="0"/>
              <a:t>Based on Linux kernel but modified</a:t>
            </a:r>
          </a:p>
          <a:p>
            <a:pPr lvl="1"/>
            <a:r>
              <a:rPr lang="en-US" altLang="en-US" dirty="0"/>
              <a:t>Provides process, memory, device-driver management</a:t>
            </a:r>
          </a:p>
          <a:p>
            <a:pPr lvl="1"/>
            <a:r>
              <a:rPr lang="en-US" altLang="en-US" dirty="0"/>
              <a:t>Adds power management </a:t>
            </a:r>
          </a:p>
          <a:p>
            <a:r>
              <a:rPr lang="en-US" altLang="en-US" dirty="0"/>
              <a:t>Runtime environment includes core set of libraries and Dalvik virtual machine</a:t>
            </a:r>
          </a:p>
          <a:p>
            <a:pPr lvl="1"/>
            <a:r>
              <a:rPr lang="en-US" altLang="en-US" dirty="0"/>
              <a:t>Apps developed in Java plus Android API</a:t>
            </a:r>
          </a:p>
          <a:p>
            <a:pPr lvl="2"/>
            <a:r>
              <a:rPr lang="en-US" altLang="en-US" dirty="0"/>
              <a:t>Java class files compiled to Java bytecode then translated to executable than runs in Dalvik VM</a:t>
            </a:r>
          </a:p>
          <a:p>
            <a:r>
              <a:rPr lang="en-US" altLang="en-US" dirty="0"/>
              <a:t>Libraries include frameworks for web browser (</a:t>
            </a:r>
            <a:r>
              <a:rPr lang="en-US" altLang="en-US" dirty="0" err="1"/>
              <a:t>webkit</a:t>
            </a:r>
            <a:r>
              <a:rPr lang="en-US" altLang="en-US" dirty="0"/>
              <a:t>), database (SQLite), multimedia, smaller </a:t>
            </a:r>
            <a:r>
              <a:rPr lang="en-US" altLang="en-US" dirty="0" err="1"/>
              <a:t>libc</a:t>
            </a:r>
            <a:endParaRPr lang="en-US"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FC21E0EC-5FB3-49AA-BCD8-C3D6E372FADB}"/>
              </a:ext>
            </a:extLst>
          </p:cNvPr>
          <p:cNvSpPr>
            <a:spLocks noGrp="1" noChangeArrowheads="1"/>
          </p:cNvSpPr>
          <p:nvPr>
            <p:ph type="title"/>
          </p:nvPr>
        </p:nvSpPr>
        <p:spPr>
          <a:xfrm>
            <a:off x="457200" y="214313"/>
            <a:ext cx="8229600" cy="576262"/>
          </a:xfrm>
        </p:spPr>
        <p:txBody>
          <a:bodyPr/>
          <a:lstStyle/>
          <a:p>
            <a:pPr eaLnBrk="1" hangingPunct="1"/>
            <a:r>
              <a:rPr lang="en-US" altLang="en-US"/>
              <a:t>Android Architecture</a:t>
            </a:r>
          </a:p>
        </p:txBody>
      </p:sp>
      <p:pic>
        <p:nvPicPr>
          <p:cNvPr id="100355" name="Picture 2">
            <a:extLst>
              <a:ext uri="{FF2B5EF4-FFF2-40B4-BE49-F238E27FC236}">
                <a16:creationId xmlns:a16="http://schemas.microsoft.com/office/drawing/2014/main"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C9F5FAE9-B3B0-4D57-809D-900A4BADF1A7}"/>
              </a:ext>
            </a:extLst>
          </p:cNvPr>
          <p:cNvSpPr>
            <a:spLocks noGrp="1" noChangeArrowheads="1"/>
          </p:cNvSpPr>
          <p:nvPr>
            <p:ph type="title"/>
          </p:nvPr>
        </p:nvSpPr>
        <p:spPr>
          <a:xfrm>
            <a:off x="1032779" y="134259"/>
            <a:ext cx="8229600" cy="576263"/>
          </a:xfrm>
        </p:spPr>
        <p:txBody>
          <a:bodyPr/>
          <a:lstStyle/>
          <a:p>
            <a:pPr eaLnBrk="1" hangingPunct="1"/>
            <a:r>
              <a:rPr lang="en-US" altLang="en-US" sz="2800"/>
              <a:t>Building and Booting an Operating System</a:t>
            </a:r>
          </a:p>
        </p:txBody>
      </p:sp>
      <p:sp>
        <p:nvSpPr>
          <p:cNvPr id="102403" name="Rectangle 3">
            <a:extLst>
              <a:ext uri="{FF2B5EF4-FFF2-40B4-BE49-F238E27FC236}">
                <a16:creationId xmlns:a16="http://schemas.microsoft.com/office/drawing/2014/main" id="{7BC1B242-4FA3-45A6-A6E0-A52D65A52BBD}"/>
              </a:ext>
            </a:extLst>
          </p:cNvPr>
          <p:cNvSpPr>
            <a:spLocks noGrp="1" noChangeArrowheads="1"/>
          </p:cNvSpPr>
          <p:nvPr>
            <p:ph type="body" idx="1"/>
          </p:nvPr>
        </p:nvSpPr>
        <p:spPr>
          <a:xfrm>
            <a:off x="885825" y="1154113"/>
            <a:ext cx="7596188" cy="4530725"/>
          </a:xfrm>
        </p:spPr>
        <p:txBody>
          <a:bodyPr/>
          <a:lstStyle/>
          <a:p>
            <a:r>
              <a:rPr lang="en-US" altLang="en-US"/>
              <a:t>Operating systems generally designed to run on a class of systems with variety of perpherals</a:t>
            </a:r>
          </a:p>
          <a:p>
            <a:r>
              <a:rPr lang="en-US" altLang="en-US"/>
              <a:t>Commonly, operating system already installed on purchased computer</a:t>
            </a:r>
          </a:p>
          <a:p>
            <a:pPr lvl="1"/>
            <a:r>
              <a:rPr lang="en-US" altLang="en-US"/>
              <a:t>But can build and install some other operating systems</a:t>
            </a:r>
          </a:p>
          <a:p>
            <a:pPr lvl="1"/>
            <a:r>
              <a:rPr lang="en-US" altLang="en-US"/>
              <a:t>If generating an operating system from scratch</a:t>
            </a:r>
          </a:p>
          <a:p>
            <a:pPr lvl="2"/>
            <a:r>
              <a:rPr lang="en-US" altLang="en-US"/>
              <a:t>Write the operating system source code</a:t>
            </a:r>
          </a:p>
          <a:p>
            <a:pPr lvl="2"/>
            <a:r>
              <a:rPr lang="en-US" altLang="en-US"/>
              <a:t>Configure the operating system for the system on which it will run</a:t>
            </a:r>
          </a:p>
          <a:p>
            <a:pPr lvl="2"/>
            <a:r>
              <a:rPr lang="en-US" altLang="en-US"/>
              <a:t>Compile the operating system</a:t>
            </a:r>
          </a:p>
          <a:p>
            <a:pPr lvl="2"/>
            <a:r>
              <a:rPr lang="en-US" altLang="en-US"/>
              <a:t>Install the operating system</a:t>
            </a:r>
          </a:p>
          <a:p>
            <a:pPr lvl="2"/>
            <a:r>
              <a:rPr lang="en-US" altLang="en-US"/>
              <a:t>Boot the computer and its new operating system</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id="{82DD2A02-B2A8-4458-811E-DE9B33D11308}"/>
              </a:ext>
            </a:extLst>
          </p:cNvPr>
          <p:cNvSpPr>
            <a:spLocks noGrp="1" noChangeArrowheads="1"/>
          </p:cNvSpPr>
          <p:nvPr>
            <p:ph type="title"/>
          </p:nvPr>
        </p:nvSpPr>
        <p:spPr>
          <a:xfrm>
            <a:off x="885825" y="138341"/>
            <a:ext cx="7648575" cy="576263"/>
          </a:xfrm>
        </p:spPr>
        <p:txBody>
          <a:bodyPr/>
          <a:lstStyle/>
          <a:p>
            <a:r>
              <a:rPr lang="en-US" altLang="en-US" dirty="0"/>
              <a:t>Building and Booting Linux</a:t>
            </a:r>
          </a:p>
        </p:txBody>
      </p:sp>
      <p:sp>
        <p:nvSpPr>
          <p:cNvPr id="104451" name="Content Placeholder 2">
            <a:extLst>
              <a:ext uri="{FF2B5EF4-FFF2-40B4-BE49-F238E27FC236}">
                <a16:creationId xmlns:a16="http://schemas.microsoft.com/office/drawing/2014/main" id="{F7DA67EF-ED36-4BB1-AB0B-F42969C15CFB}"/>
              </a:ext>
            </a:extLst>
          </p:cNvPr>
          <p:cNvSpPr>
            <a:spLocks noGrp="1" noChangeArrowheads="1"/>
          </p:cNvSpPr>
          <p:nvPr>
            <p:ph idx="1"/>
          </p:nvPr>
        </p:nvSpPr>
        <p:spPr>
          <a:xfrm>
            <a:off x="885825" y="1233488"/>
            <a:ext cx="7648575" cy="4530725"/>
          </a:xfrm>
        </p:spPr>
        <p:txBody>
          <a:bodyPr/>
          <a:lstStyle/>
          <a:p>
            <a:r>
              <a:rPr lang="en-US" altLang="en-US" dirty="0"/>
              <a:t>Download Linux source code (</a:t>
            </a:r>
            <a:r>
              <a:rPr lang="en-US" altLang="en-US" dirty="0">
                <a:solidFill>
                  <a:srgbClr val="996600"/>
                </a:solidFill>
              </a:rPr>
              <a:t>http://www.kernel.org</a:t>
            </a:r>
            <a:r>
              <a:rPr lang="en-US" altLang="en-US" dirty="0"/>
              <a:t>)</a:t>
            </a:r>
          </a:p>
          <a:p>
            <a:r>
              <a:rPr lang="en-US" altLang="en-US" dirty="0"/>
              <a:t>Configure kernel via “</a:t>
            </a:r>
            <a:r>
              <a:rPr lang="en-US" altLang="en-US" sz="2000" dirty="0">
                <a:latin typeface="Courier New" panose="02070309020205020404" pitchFamily="49" charset="0"/>
                <a:cs typeface="Courier New" panose="02070309020205020404" pitchFamily="49" charset="0"/>
              </a:rPr>
              <a:t>make </a:t>
            </a:r>
            <a:r>
              <a:rPr lang="en-US" altLang="en-US" sz="2000" dirty="0" err="1">
                <a:latin typeface="Courier New" panose="02070309020205020404" pitchFamily="49" charset="0"/>
                <a:cs typeface="Courier New" panose="02070309020205020404" pitchFamily="49" charset="0"/>
              </a:rPr>
              <a:t>menuconfig</a:t>
            </a:r>
            <a:r>
              <a:rPr lang="en-US" altLang="en-US" dirty="0"/>
              <a:t>”</a:t>
            </a:r>
          </a:p>
          <a:p>
            <a:r>
              <a:rPr lang="en-US" altLang="en-US" dirty="0"/>
              <a:t>Compile the kernel using “</a:t>
            </a:r>
            <a:r>
              <a:rPr lang="en-US" altLang="en-US" dirty="0">
                <a:latin typeface="Courier New" panose="02070309020205020404" pitchFamily="49" charset="0"/>
                <a:cs typeface="Courier New" panose="02070309020205020404" pitchFamily="49" charset="0"/>
              </a:rPr>
              <a:t>make</a:t>
            </a:r>
            <a:r>
              <a:rPr lang="en-US" altLang="en-US" dirty="0"/>
              <a:t>”</a:t>
            </a:r>
          </a:p>
          <a:p>
            <a:pPr lvl="1"/>
            <a:r>
              <a:rPr lang="en-US" altLang="en-US" dirty="0"/>
              <a:t>Produces </a:t>
            </a:r>
            <a:r>
              <a:rPr lang="en-US" altLang="en-US" dirty="0" err="1">
                <a:latin typeface="Courier New" panose="02070309020205020404" pitchFamily="49" charset="0"/>
                <a:cs typeface="Courier New" panose="02070309020205020404" pitchFamily="49" charset="0"/>
              </a:rPr>
              <a:t>vmlinuz</a:t>
            </a:r>
            <a:r>
              <a:rPr lang="en-US" altLang="en-US" dirty="0"/>
              <a:t>, the kernel image</a:t>
            </a:r>
          </a:p>
          <a:p>
            <a:pPr lvl="1"/>
            <a:r>
              <a:rPr lang="en-US" altLang="en-US" dirty="0"/>
              <a:t>Compile kernel modules via “</a:t>
            </a:r>
            <a:r>
              <a:rPr lang="en-US" altLang="en-US" dirty="0">
                <a:latin typeface="Courier New" panose="02070309020205020404" pitchFamily="49" charset="0"/>
                <a:cs typeface="Courier New" panose="02070309020205020404" pitchFamily="49" charset="0"/>
              </a:rPr>
              <a:t>make modules</a:t>
            </a:r>
            <a:r>
              <a:rPr lang="en-US" altLang="en-US" dirty="0"/>
              <a:t>”</a:t>
            </a:r>
          </a:p>
          <a:p>
            <a:pPr lvl="1"/>
            <a:r>
              <a:rPr lang="en-US" altLang="en-US" dirty="0"/>
              <a:t>Install kernel modules into </a:t>
            </a:r>
            <a:r>
              <a:rPr lang="en-US" altLang="en-US" dirty="0" err="1">
                <a:latin typeface="Courier New" panose="02070309020205020404" pitchFamily="49" charset="0"/>
                <a:cs typeface="Courier New" panose="02070309020205020404" pitchFamily="49" charset="0"/>
              </a:rPr>
              <a:t>vmlinuz</a:t>
            </a:r>
            <a:r>
              <a:rPr lang="en-US" altLang="en-US" dirty="0"/>
              <a:t> via “</a:t>
            </a:r>
            <a:r>
              <a:rPr lang="en-US" altLang="en-US" dirty="0">
                <a:latin typeface="Courier New" panose="02070309020205020404" pitchFamily="49" charset="0"/>
                <a:cs typeface="Courier New" panose="02070309020205020404" pitchFamily="49" charset="0"/>
              </a:rPr>
              <a:t>make </a:t>
            </a:r>
            <a:r>
              <a:rPr lang="en-US" altLang="en-US" dirty="0" err="1">
                <a:latin typeface="Courier New" panose="02070309020205020404" pitchFamily="49" charset="0"/>
                <a:cs typeface="Courier New" panose="02070309020205020404" pitchFamily="49" charset="0"/>
              </a:rPr>
              <a:t>modules_install</a:t>
            </a:r>
            <a:r>
              <a:rPr lang="en-US" altLang="en-US" dirty="0"/>
              <a:t>”</a:t>
            </a:r>
          </a:p>
          <a:p>
            <a:pPr lvl="1"/>
            <a:r>
              <a:rPr lang="en-US" altLang="en-US" dirty="0"/>
              <a:t>Install new kernel on the system via “</a:t>
            </a:r>
            <a:r>
              <a:rPr lang="en-US" altLang="en-US" dirty="0">
                <a:latin typeface="Courier New" panose="02070309020205020404" pitchFamily="49" charset="0"/>
                <a:cs typeface="Courier New" panose="02070309020205020404" pitchFamily="49" charset="0"/>
              </a:rPr>
              <a:t>make install</a:t>
            </a:r>
            <a:r>
              <a:rPr lang="en-US" altLang="en-US" dirty="0"/>
              <a:t>”</a:t>
            </a:r>
          </a:p>
          <a:p>
            <a:endParaRPr lang="en-US"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EB1F4D2D-A1F6-4F80-AAF7-B44F6C42031E}"/>
              </a:ext>
            </a:extLst>
          </p:cNvPr>
          <p:cNvSpPr>
            <a:spLocks noGrp="1" noChangeArrowheads="1"/>
          </p:cNvSpPr>
          <p:nvPr>
            <p:ph type="title"/>
          </p:nvPr>
        </p:nvSpPr>
        <p:spPr>
          <a:xfrm>
            <a:off x="765175" y="142650"/>
            <a:ext cx="7820025" cy="576262"/>
          </a:xfrm>
        </p:spPr>
        <p:txBody>
          <a:bodyPr/>
          <a:lstStyle/>
          <a:p>
            <a:pPr eaLnBrk="1" hangingPunct="1"/>
            <a:r>
              <a:rPr lang="en-US" altLang="en-US" dirty="0"/>
              <a:t>System Boot</a:t>
            </a:r>
          </a:p>
        </p:txBody>
      </p:sp>
      <p:sp>
        <p:nvSpPr>
          <p:cNvPr id="105475" name="Rectangle 3">
            <a:extLst>
              <a:ext uri="{FF2B5EF4-FFF2-40B4-BE49-F238E27FC236}">
                <a16:creationId xmlns:a16="http://schemas.microsoft.com/office/drawing/2014/main" id="{84966C5E-EDB7-4314-801D-4E54D9A7265D}"/>
              </a:ext>
            </a:extLst>
          </p:cNvPr>
          <p:cNvSpPr>
            <a:spLocks noGrp="1" noChangeArrowheads="1"/>
          </p:cNvSpPr>
          <p:nvPr>
            <p:ph type="body" idx="1"/>
          </p:nvPr>
        </p:nvSpPr>
        <p:spPr>
          <a:xfrm>
            <a:off x="765175" y="1038001"/>
            <a:ext cx="7580539" cy="4745942"/>
          </a:xfrm>
        </p:spPr>
        <p:txBody>
          <a:bodyPr/>
          <a:lstStyle/>
          <a:p>
            <a:r>
              <a:rPr lang="en-US" altLang="en-US" dirty="0"/>
              <a:t>When power initialized on system, execution starts at a fixed memory location</a:t>
            </a:r>
          </a:p>
          <a:p>
            <a:r>
              <a:rPr lang="en-US" altLang="en-US" dirty="0"/>
              <a:t>Operating system must be made available to hardware so hardware can start it</a:t>
            </a:r>
          </a:p>
          <a:p>
            <a:pPr lvl="1"/>
            <a:r>
              <a:rPr lang="en-US" altLang="en-US" dirty="0"/>
              <a:t>Small piece of code – </a:t>
            </a:r>
            <a:r>
              <a:rPr lang="en-US" altLang="en-US" b="1" dirty="0">
                <a:solidFill>
                  <a:srgbClr val="006699"/>
                </a:solidFill>
                <a:latin typeface="+mj-lt"/>
              </a:rPr>
              <a:t>bootstrap</a:t>
            </a:r>
            <a:r>
              <a:rPr lang="en-US" altLang="en-US" b="1" dirty="0">
                <a:solidFill>
                  <a:srgbClr val="3366FF"/>
                </a:solidFill>
              </a:rPr>
              <a:t> </a:t>
            </a:r>
            <a:r>
              <a:rPr lang="en-US" altLang="en-US" b="1" dirty="0">
                <a:solidFill>
                  <a:srgbClr val="006699"/>
                </a:solidFill>
                <a:latin typeface="+mj-lt"/>
              </a:rPr>
              <a:t>loader</a:t>
            </a:r>
            <a:r>
              <a:rPr lang="en-US" altLang="en-US" dirty="0"/>
              <a:t>, </a:t>
            </a:r>
            <a:r>
              <a:rPr lang="en-US" altLang="en-US" b="1" dirty="0">
                <a:solidFill>
                  <a:srgbClr val="006699"/>
                </a:solidFill>
                <a:latin typeface="+mj-lt"/>
              </a:rPr>
              <a:t>BIOS</a:t>
            </a:r>
            <a:r>
              <a:rPr lang="en-US" altLang="en-US" dirty="0"/>
              <a:t>, stored in </a:t>
            </a:r>
            <a:r>
              <a:rPr lang="en-US" altLang="en-US" b="1" dirty="0">
                <a:solidFill>
                  <a:srgbClr val="006699"/>
                </a:solidFill>
                <a:latin typeface="+mj-lt"/>
              </a:rPr>
              <a:t>ROM</a:t>
            </a:r>
            <a:r>
              <a:rPr lang="en-US" altLang="en-US" dirty="0"/>
              <a:t> or </a:t>
            </a:r>
            <a:r>
              <a:rPr lang="en-US" altLang="en-US" b="1" dirty="0">
                <a:solidFill>
                  <a:srgbClr val="006699"/>
                </a:solidFill>
                <a:latin typeface="+mj-lt"/>
              </a:rPr>
              <a:t>EEPROM</a:t>
            </a:r>
            <a:r>
              <a:rPr lang="en-US" altLang="en-US" dirty="0"/>
              <a:t> locates the kernel, loads it into memory, and starts it</a:t>
            </a:r>
          </a:p>
          <a:p>
            <a:pPr lvl="1"/>
            <a:r>
              <a:rPr lang="en-US" altLang="en-US" dirty="0"/>
              <a:t>Sometimes two-step process where </a:t>
            </a:r>
            <a:r>
              <a:rPr lang="en-US" altLang="en-US" b="1" dirty="0">
                <a:solidFill>
                  <a:srgbClr val="006699"/>
                </a:solidFill>
                <a:latin typeface="+mj-lt"/>
              </a:rPr>
              <a:t>boot</a:t>
            </a:r>
            <a:r>
              <a:rPr lang="en-US" altLang="en-US" b="1" dirty="0">
                <a:solidFill>
                  <a:srgbClr val="3366FF"/>
                </a:solidFill>
              </a:rPr>
              <a:t> </a:t>
            </a:r>
            <a:r>
              <a:rPr lang="en-US" altLang="en-US" b="1" dirty="0">
                <a:solidFill>
                  <a:srgbClr val="006699"/>
                </a:solidFill>
                <a:latin typeface="+mj-lt"/>
              </a:rPr>
              <a:t>block</a:t>
            </a:r>
            <a:r>
              <a:rPr lang="en-US" altLang="en-US" b="1" dirty="0">
                <a:solidFill>
                  <a:srgbClr val="3366FF"/>
                </a:solidFill>
              </a:rPr>
              <a:t> </a:t>
            </a:r>
            <a:r>
              <a:rPr lang="en-US" altLang="en-US" dirty="0"/>
              <a:t>at fixed location loaded by ROM code, which loads bootstrap loader from disk</a:t>
            </a:r>
          </a:p>
          <a:p>
            <a:pPr lvl="1"/>
            <a:r>
              <a:rPr lang="en-US" altLang="en-US" dirty="0"/>
              <a:t>Modern systems replace BIOS with </a:t>
            </a:r>
            <a:r>
              <a:rPr lang="en-US" altLang="en-US" b="1" dirty="0">
                <a:solidFill>
                  <a:srgbClr val="006699"/>
                </a:solidFill>
                <a:latin typeface="+mj-lt"/>
              </a:rPr>
              <a:t>Unified</a:t>
            </a:r>
            <a:r>
              <a:rPr lang="en-US" altLang="en-US" b="1" dirty="0">
                <a:solidFill>
                  <a:srgbClr val="3366FF"/>
                </a:solidFill>
              </a:rPr>
              <a:t> </a:t>
            </a:r>
            <a:r>
              <a:rPr lang="en-US" altLang="en-US" b="1" dirty="0">
                <a:solidFill>
                  <a:srgbClr val="006699"/>
                </a:solidFill>
                <a:latin typeface="+mj-lt"/>
              </a:rPr>
              <a:t>Extensible</a:t>
            </a:r>
            <a:r>
              <a:rPr lang="en-US" altLang="en-US" b="1" dirty="0">
                <a:solidFill>
                  <a:srgbClr val="3366FF"/>
                </a:solidFill>
              </a:rPr>
              <a:t> </a:t>
            </a:r>
            <a:r>
              <a:rPr lang="en-US" altLang="en-US" b="1" dirty="0">
                <a:solidFill>
                  <a:srgbClr val="006699"/>
                </a:solidFill>
                <a:latin typeface="+mj-lt"/>
              </a:rPr>
              <a:t>Firmware</a:t>
            </a:r>
            <a:r>
              <a:rPr lang="en-US" altLang="en-US" b="1" dirty="0">
                <a:solidFill>
                  <a:srgbClr val="3366FF"/>
                </a:solidFill>
              </a:rPr>
              <a:t> </a:t>
            </a:r>
            <a:r>
              <a:rPr lang="en-US" altLang="en-US" b="1" dirty="0">
                <a:solidFill>
                  <a:srgbClr val="006699"/>
                </a:solidFill>
                <a:latin typeface="+mj-lt"/>
              </a:rPr>
              <a:t>Interface</a:t>
            </a:r>
            <a:r>
              <a:rPr lang="en-US" altLang="en-US" b="1" dirty="0">
                <a:solidFill>
                  <a:srgbClr val="3366FF"/>
                </a:solidFill>
              </a:rPr>
              <a:t> </a:t>
            </a:r>
            <a:r>
              <a:rPr lang="en-US" altLang="en-US" dirty="0"/>
              <a:t>(</a:t>
            </a:r>
            <a:r>
              <a:rPr lang="en-US" altLang="en-US" b="1" dirty="0">
                <a:solidFill>
                  <a:srgbClr val="006699"/>
                </a:solidFill>
                <a:latin typeface="+mj-lt"/>
              </a:rPr>
              <a:t>UEFI</a:t>
            </a:r>
            <a:r>
              <a:rPr lang="en-US" altLang="en-US" dirty="0"/>
              <a:t>)</a:t>
            </a:r>
          </a:p>
          <a:p>
            <a:r>
              <a:rPr lang="en-US" altLang="en-US" dirty="0"/>
              <a:t>Common bootstrap loader, </a:t>
            </a:r>
            <a:r>
              <a:rPr lang="en-US" altLang="en-US" b="1" dirty="0">
                <a:solidFill>
                  <a:srgbClr val="006699"/>
                </a:solidFill>
                <a:latin typeface="+mj-lt"/>
              </a:rPr>
              <a:t>GRUB</a:t>
            </a:r>
            <a:r>
              <a:rPr lang="en-US" altLang="en-US" dirty="0"/>
              <a:t>, allows selection of kernel from multiple disks, versions, kernel options</a:t>
            </a:r>
          </a:p>
          <a:p>
            <a:r>
              <a:rPr lang="en-US" altLang="en-US" dirty="0"/>
              <a:t>Kernel loads and system is then </a:t>
            </a:r>
            <a:r>
              <a:rPr lang="en-US" altLang="en-US" b="1" dirty="0">
                <a:solidFill>
                  <a:srgbClr val="006699"/>
                </a:solidFill>
                <a:latin typeface="+mj-lt"/>
              </a:rPr>
              <a:t>running</a:t>
            </a:r>
          </a:p>
          <a:p>
            <a:r>
              <a:rPr lang="en-US" altLang="en-US" dirty="0"/>
              <a:t>Boot loaders frequently allow various boot states, such as single user mode</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id="{D37D0B20-2573-4F33-B46D-85291214EDD3}"/>
              </a:ext>
            </a:extLst>
          </p:cNvPr>
          <p:cNvSpPr>
            <a:spLocks noGrp="1" noChangeArrowheads="1"/>
          </p:cNvSpPr>
          <p:nvPr>
            <p:ph type="title"/>
          </p:nvPr>
        </p:nvSpPr>
        <p:spPr>
          <a:xfrm>
            <a:off x="1090613" y="108633"/>
            <a:ext cx="7596187" cy="576262"/>
          </a:xfrm>
        </p:spPr>
        <p:txBody>
          <a:bodyPr/>
          <a:lstStyle/>
          <a:p>
            <a:pPr eaLnBrk="1" hangingPunct="1"/>
            <a:r>
              <a:rPr lang="en-US" altLang="en-US" dirty="0"/>
              <a:t>Operating-System Debugging</a:t>
            </a:r>
          </a:p>
        </p:txBody>
      </p:sp>
      <p:sp>
        <p:nvSpPr>
          <p:cNvPr id="107523" name="Content Placeholder 2">
            <a:extLst>
              <a:ext uri="{FF2B5EF4-FFF2-40B4-BE49-F238E27FC236}">
                <a16:creationId xmlns:a16="http://schemas.microsoft.com/office/drawing/2014/main" id="{09BD28EB-4A21-4422-9ABC-1A17E1FEC3C0}"/>
              </a:ext>
            </a:extLst>
          </p:cNvPr>
          <p:cNvSpPr>
            <a:spLocks noGrp="1" noChangeArrowheads="1"/>
          </p:cNvSpPr>
          <p:nvPr>
            <p:ph idx="1"/>
          </p:nvPr>
        </p:nvSpPr>
        <p:spPr>
          <a:xfrm>
            <a:off x="806450" y="1233488"/>
            <a:ext cx="7753350" cy="4910137"/>
          </a:xfrm>
        </p:spPr>
        <p:txBody>
          <a:bodyPr/>
          <a:lstStyle/>
          <a:p>
            <a:r>
              <a:rPr lang="en-US" altLang="en-US" b="1" dirty="0">
                <a:solidFill>
                  <a:srgbClr val="006699"/>
                </a:solidFill>
                <a:latin typeface="+mj-lt"/>
              </a:rPr>
              <a:t>Debugging</a:t>
            </a:r>
            <a:r>
              <a:rPr lang="en-US" altLang="en-US" dirty="0">
                <a:solidFill>
                  <a:srgbClr val="3366FF"/>
                </a:solidFill>
              </a:rPr>
              <a:t> </a:t>
            </a:r>
            <a:r>
              <a:rPr lang="en-US" altLang="en-US" dirty="0"/>
              <a:t>is finding and fixing errors, or </a:t>
            </a:r>
            <a:r>
              <a:rPr lang="en-US" altLang="en-US" b="1" dirty="0">
                <a:solidFill>
                  <a:srgbClr val="006699"/>
                </a:solidFill>
                <a:latin typeface="+mj-lt"/>
              </a:rPr>
              <a:t>bugs</a:t>
            </a:r>
          </a:p>
          <a:p>
            <a:r>
              <a:rPr lang="en-US" altLang="en-US" dirty="0"/>
              <a:t>Also</a:t>
            </a:r>
            <a:r>
              <a:rPr lang="en-US" altLang="en-US" b="1" dirty="0">
                <a:solidFill>
                  <a:srgbClr val="3366FF"/>
                </a:solidFill>
              </a:rPr>
              <a:t> </a:t>
            </a:r>
            <a:r>
              <a:rPr lang="en-US" altLang="en-US" b="1" dirty="0">
                <a:solidFill>
                  <a:srgbClr val="006699"/>
                </a:solidFill>
                <a:latin typeface="+mj-lt"/>
              </a:rPr>
              <a:t>performance</a:t>
            </a:r>
            <a:r>
              <a:rPr lang="en-US" altLang="en-US" b="1" dirty="0">
                <a:solidFill>
                  <a:srgbClr val="3366FF"/>
                </a:solidFill>
              </a:rPr>
              <a:t> </a:t>
            </a:r>
            <a:r>
              <a:rPr lang="en-US" altLang="en-US" b="1" dirty="0">
                <a:solidFill>
                  <a:srgbClr val="006699"/>
                </a:solidFill>
                <a:latin typeface="+mj-lt"/>
              </a:rPr>
              <a:t>tuning</a:t>
            </a:r>
          </a:p>
          <a:p>
            <a:r>
              <a:rPr lang="en-US" altLang="en-US" dirty="0"/>
              <a:t>OS generate </a:t>
            </a:r>
            <a:r>
              <a:rPr lang="en-US" altLang="en-US" b="1" dirty="0">
                <a:solidFill>
                  <a:srgbClr val="006699"/>
                </a:solidFill>
                <a:latin typeface="+mj-lt"/>
              </a:rPr>
              <a:t>log</a:t>
            </a:r>
            <a:r>
              <a:rPr lang="en-US" altLang="en-US" b="1" dirty="0">
                <a:solidFill>
                  <a:srgbClr val="3366FF"/>
                </a:solidFill>
              </a:rPr>
              <a:t> </a:t>
            </a:r>
            <a:r>
              <a:rPr lang="en-US" altLang="en-US" b="1" dirty="0">
                <a:solidFill>
                  <a:srgbClr val="006699"/>
                </a:solidFill>
                <a:latin typeface="+mj-lt"/>
              </a:rPr>
              <a:t>files</a:t>
            </a:r>
            <a:r>
              <a:rPr lang="en-US" altLang="en-US" dirty="0">
                <a:solidFill>
                  <a:srgbClr val="3366FF"/>
                </a:solidFill>
              </a:rPr>
              <a:t> </a:t>
            </a:r>
            <a:r>
              <a:rPr lang="en-US" altLang="en-US" dirty="0">
                <a:solidFill>
                  <a:srgbClr val="000000"/>
                </a:solidFill>
              </a:rPr>
              <a:t>containing error information</a:t>
            </a:r>
          </a:p>
          <a:p>
            <a:r>
              <a:rPr lang="en-US" altLang="en-US" dirty="0">
                <a:solidFill>
                  <a:srgbClr val="000000"/>
                </a:solidFill>
              </a:rPr>
              <a:t>Failure of an application can generate </a:t>
            </a:r>
            <a:r>
              <a:rPr lang="en-US" altLang="en-US" b="1" dirty="0">
                <a:solidFill>
                  <a:srgbClr val="006699"/>
                </a:solidFill>
                <a:latin typeface="+mj-lt"/>
              </a:rPr>
              <a:t>core</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capturing memory of the process</a:t>
            </a:r>
          </a:p>
          <a:p>
            <a:r>
              <a:rPr lang="en-US" altLang="en-US" dirty="0">
                <a:solidFill>
                  <a:srgbClr val="000000"/>
                </a:solidFill>
              </a:rPr>
              <a:t>Operating system failure can generate </a:t>
            </a:r>
            <a:r>
              <a:rPr lang="en-US" altLang="en-US" b="1" dirty="0">
                <a:solidFill>
                  <a:srgbClr val="006699"/>
                </a:solidFill>
                <a:latin typeface="+mj-lt"/>
              </a:rPr>
              <a:t>crash</a:t>
            </a:r>
            <a:r>
              <a:rPr lang="en-US" altLang="en-US" b="1" dirty="0">
                <a:solidFill>
                  <a:srgbClr val="3366FF"/>
                </a:solidFill>
              </a:rPr>
              <a:t> </a:t>
            </a:r>
            <a:r>
              <a:rPr lang="en-US" altLang="en-US" b="1" dirty="0">
                <a:solidFill>
                  <a:srgbClr val="006699"/>
                </a:solidFill>
                <a:latin typeface="+mj-lt"/>
              </a:rPr>
              <a:t>dump</a:t>
            </a:r>
            <a:r>
              <a:rPr lang="en-US" altLang="en-US" dirty="0">
                <a:solidFill>
                  <a:srgbClr val="3366FF"/>
                </a:solidFill>
              </a:rPr>
              <a:t> </a:t>
            </a:r>
            <a:r>
              <a:rPr lang="en-US" altLang="en-US" dirty="0">
                <a:solidFill>
                  <a:srgbClr val="000000"/>
                </a:solidFill>
              </a:rPr>
              <a:t>file containing kernel memory</a:t>
            </a:r>
          </a:p>
          <a:p>
            <a:r>
              <a:rPr lang="en-US" altLang="en-US" dirty="0">
                <a:solidFill>
                  <a:srgbClr val="000000"/>
                </a:solidFill>
              </a:rPr>
              <a:t>Beyond crashes, performance tuning can optimize system performance</a:t>
            </a:r>
          </a:p>
          <a:p>
            <a:pPr lvl="1"/>
            <a:r>
              <a:rPr lang="en-US" altLang="en-US" dirty="0">
                <a:solidFill>
                  <a:srgbClr val="000000"/>
                </a:solidFill>
              </a:rPr>
              <a:t>Sometimes using </a:t>
            </a:r>
            <a:r>
              <a:rPr lang="en-US" altLang="en-US" b="1" i="1" dirty="0">
                <a:solidFill>
                  <a:srgbClr val="000000"/>
                </a:solidFill>
              </a:rPr>
              <a:t>trace listings</a:t>
            </a:r>
            <a:r>
              <a:rPr lang="en-US" altLang="en-US" dirty="0">
                <a:solidFill>
                  <a:srgbClr val="000000"/>
                </a:solidFill>
              </a:rPr>
              <a:t> of activities, recorded for analysis</a:t>
            </a:r>
          </a:p>
          <a:p>
            <a:pPr lvl="1"/>
            <a:r>
              <a:rPr lang="en-US" altLang="en-US" b="1" dirty="0">
                <a:solidFill>
                  <a:srgbClr val="006699"/>
                </a:solidFill>
                <a:latin typeface="+mj-lt"/>
              </a:rPr>
              <a:t>Profiling</a:t>
            </a:r>
            <a:r>
              <a:rPr lang="en-US" altLang="en-US" dirty="0">
                <a:solidFill>
                  <a:srgbClr val="000000"/>
                </a:solidFill>
              </a:rPr>
              <a:t> is periodic sampling of instruction pointer to look for statistical trends</a:t>
            </a:r>
          </a:p>
          <a:p>
            <a:pPr marL="0" indent="0">
              <a:buNone/>
            </a:pPr>
            <a:r>
              <a:rPr lang="en-US" altLang="en-US" dirty="0">
                <a:solidFill>
                  <a:srgbClr val="000000"/>
                </a:solidFill>
              </a:rPr>
              <a:t>Kernighan</a:t>
            </a:r>
            <a:r>
              <a:rPr lang="ja-JP" altLang="en-US" dirty="0">
                <a:solidFill>
                  <a:srgbClr val="000000"/>
                </a:solidFill>
              </a:rPr>
              <a:t>’</a:t>
            </a:r>
            <a:r>
              <a:rPr lang="en-US" altLang="ja-JP" dirty="0">
                <a:solidFill>
                  <a:srgbClr val="000000"/>
                </a:solidFill>
              </a:rPr>
              <a:t>s Law: </a:t>
            </a:r>
            <a:r>
              <a:rPr lang="ja-JP" altLang="en-US" dirty="0"/>
              <a:t>“</a:t>
            </a:r>
            <a:r>
              <a:rPr lang="en-US" altLang="ja-JP" dirty="0"/>
              <a:t>Debugging is twice as hard as writing the code in the first place. Therefore, if you write the code as cleverly as possible, you are, by definition, not smart enough to debug it.</a:t>
            </a:r>
            <a:r>
              <a:rPr lang="ja-JP" altLang="en-US" dirty="0"/>
              <a:t>”</a:t>
            </a:r>
            <a:endParaRPr lang="en-US" altLang="en-US" dirty="0">
              <a:solidFill>
                <a:srgbClr val="000000"/>
              </a:solidFill>
            </a:endParaRPr>
          </a:p>
          <a:p>
            <a:pPr>
              <a:buFont typeface="Monotype Sorts" pitchFamily="-84" charset="2"/>
              <a:buNone/>
            </a:pPr>
            <a:endParaRPr lang="en-US"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id="{FBDC80E5-B72D-4043-9076-486889434A4D}"/>
              </a:ext>
            </a:extLst>
          </p:cNvPr>
          <p:cNvSpPr>
            <a:spLocks noGrp="1" noChangeArrowheads="1"/>
          </p:cNvSpPr>
          <p:nvPr>
            <p:ph type="title"/>
          </p:nvPr>
        </p:nvSpPr>
        <p:spPr>
          <a:xfrm>
            <a:off x="1090613" y="220663"/>
            <a:ext cx="7400925" cy="576262"/>
          </a:xfrm>
        </p:spPr>
        <p:txBody>
          <a:bodyPr/>
          <a:lstStyle/>
          <a:p>
            <a:pPr eaLnBrk="1" hangingPunct="1"/>
            <a:r>
              <a:rPr lang="en-US" altLang="en-US"/>
              <a:t>Performance Tuning</a:t>
            </a:r>
          </a:p>
        </p:txBody>
      </p:sp>
      <p:sp>
        <p:nvSpPr>
          <p:cNvPr id="109571" name="Content Placeholder 2">
            <a:extLst>
              <a:ext uri="{FF2B5EF4-FFF2-40B4-BE49-F238E27FC236}">
                <a16:creationId xmlns:a16="http://schemas.microsoft.com/office/drawing/2014/main" id="{5960A5C5-E69B-4534-A6AA-022222737FDF}"/>
              </a:ext>
            </a:extLst>
          </p:cNvPr>
          <p:cNvSpPr>
            <a:spLocks noGrp="1" noChangeArrowheads="1"/>
          </p:cNvSpPr>
          <p:nvPr>
            <p:ph idx="1"/>
          </p:nvPr>
        </p:nvSpPr>
        <p:spPr>
          <a:xfrm>
            <a:off x="806450" y="1233488"/>
            <a:ext cx="7685088" cy="4910137"/>
          </a:xfrm>
        </p:spPr>
        <p:txBody>
          <a:bodyPr/>
          <a:lstStyle/>
          <a:p>
            <a:r>
              <a:rPr lang="en-US" altLang="en-US"/>
              <a:t>Improve performance by removing bottlenecks</a:t>
            </a:r>
          </a:p>
          <a:p>
            <a:r>
              <a:rPr lang="en-US" altLang="en-US"/>
              <a:t>OS must provide means of computing and displaying measures of system behavior</a:t>
            </a:r>
            <a:endParaRPr lang="en-US" altLang="en-US">
              <a:solidFill>
                <a:srgbClr val="000000"/>
              </a:solidFill>
            </a:endParaRPr>
          </a:p>
          <a:p>
            <a:r>
              <a:rPr lang="en-US" altLang="en-US">
                <a:solidFill>
                  <a:srgbClr val="000000"/>
                </a:solidFill>
              </a:rPr>
              <a:t>For example, “top” program or Windows Task Manager</a:t>
            </a:r>
            <a:endParaRPr lang="en-US" altLang="en-US"/>
          </a:p>
        </p:txBody>
      </p:sp>
      <p:pic>
        <p:nvPicPr>
          <p:cNvPr id="109572" name="Picture 2">
            <a:extLst>
              <a:ext uri="{FF2B5EF4-FFF2-40B4-BE49-F238E27FC236}">
                <a16:creationId xmlns:a16="http://schemas.microsoft.com/office/drawing/2014/main"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2720975"/>
            <a:ext cx="6389687"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3E5AB062-C148-4A7D-BB07-8D5065AEF458}"/>
              </a:ext>
            </a:extLst>
          </p:cNvPr>
          <p:cNvSpPr>
            <a:spLocks noGrp="1" noChangeArrowheads="1"/>
          </p:cNvSpPr>
          <p:nvPr>
            <p:ph type="title"/>
          </p:nvPr>
        </p:nvSpPr>
        <p:spPr>
          <a:xfrm>
            <a:off x="800100" y="220663"/>
            <a:ext cx="7720013" cy="576262"/>
          </a:xfrm>
        </p:spPr>
        <p:txBody>
          <a:bodyPr/>
          <a:lstStyle/>
          <a:p>
            <a:pPr eaLnBrk="1" hangingPunct="1"/>
            <a:r>
              <a:rPr lang="en-US" altLang="en-US"/>
              <a:t>Tracing</a:t>
            </a:r>
          </a:p>
        </p:txBody>
      </p:sp>
      <p:sp>
        <p:nvSpPr>
          <p:cNvPr id="111619" name="Content Placeholder 2">
            <a:extLst>
              <a:ext uri="{FF2B5EF4-FFF2-40B4-BE49-F238E27FC236}">
                <a16:creationId xmlns:a16="http://schemas.microsoft.com/office/drawing/2014/main"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en-US" altLang="en-US" dirty="0">
                <a:solidFill>
                  <a:srgbClr val="000000"/>
                </a:solidFill>
              </a:rPr>
              <a:t>Collects data for a specific event, such as steps involved in a system call invocation</a:t>
            </a:r>
          </a:p>
          <a:p>
            <a:r>
              <a:rPr lang="en-US" altLang="en-US" dirty="0">
                <a:solidFill>
                  <a:srgbClr val="000000"/>
                </a:solidFill>
              </a:rPr>
              <a:t>Tools include</a:t>
            </a:r>
          </a:p>
          <a:p>
            <a:pPr lvl="1"/>
            <a:r>
              <a:rPr lang="en-US" altLang="en-US" dirty="0" err="1">
                <a:solidFill>
                  <a:srgbClr val="000000"/>
                </a:solidFill>
              </a:rPr>
              <a:t>strace</a:t>
            </a:r>
            <a:r>
              <a:rPr lang="en-US" altLang="en-US" dirty="0">
                <a:solidFill>
                  <a:srgbClr val="000000"/>
                </a:solidFill>
              </a:rPr>
              <a:t> – trace system calls invoked by a process</a:t>
            </a:r>
          </a:p>
          <a:p>
            <a:pPr lvl="1"/>
            <a:r>
              <a:rPr lang="en-US" altLang="en-US" dirty="0" err="1">
                <a:solidFill>
                  <a:srgbClr val="000000"/>
                </a:solidFill>
              </a:rPr>
              <a:t>gdb</a:t>
            </a:r>
            <a:r>
              <a:rPr lang="en-US" altLang="en-US" dirty="0">
                <a:solidFill>
                  <a:srgbClr val="000000"/>
                </a:solidFill>
              </a:rPr>
              <a:t> – source-level debugger</a:t>
            </a:r>
          </a:p>
          <a:p>
            <a:pPr lvl="1"/>
            <a:r>
              <a:rPr lang="en-US" altLang="en-US" dirty="0">
                <a:solidFill>
                  <a:srgbClr val="000000"/>
                </a:solidFill>
              </a:rPr>
              <a:t>perf – collection of Linux performance tools</a:t>
            </a:r>
          </a:p>
          <a:p>
            <a:pPr lvl="1"/>
            <a:r>
              <a:rPr lang="en-US" altLang="en-US" dirty="0" err="1">
                <a:solidFill>
                  <a:srgbClr val="000000"/>
                </a:solidFill>
              </a:rPr>
              <a:t>tcpdump</a:t>
            </a:r>
            <a:r>
              <a:rPr lang="en-US" altLang="en-US" dirty="0">
                <a:solidFill>
                  <a:srgbClr val="000000"/>
                </a:solidFill>
              </a:rPr>
              <a:t> – collects network packets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C62F9A8-4DAA-4F8E-8650-F234095DF993}"/>
              </a:ext>
            </a:extLst>
          </p:cNvPr>
          <p:cNvSpPr>
            <a:spLocks noGrp="1" noChangeArrowheads="1"/>
          </p:cNvSpPr>
          <p:nvPr>
            <p:ph type="ctrTitle"/>
          </p:nvPr>
        </p:nvSpPr>
        <p:spPr/>
        <p:txBody>
          <a:bodyPr/>
          <a:lstStyle/>
          <a:p>
            <a:pPr eaLnBrk="1" hangingPunct="1"/>
            <a:r>
              <a:rPr lang="en-US" altLang="en-US" dirty="0"/>
              <a:t>End of Chapter 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A9EE909-C5A2-41F1-A857-667DFBB541BB}"/>
              </a:ext>
            </a:extLst>
          </p:cNvPr>
          <p:cNvSpPr>
            <a:spLocks noGrp="1" noChangeArrowheads="1"/>
          </p:cNvSpPr>
          <p:nvPr>
            <p:ph type="title"/>
          </p:nvPr>
        </p:nvSpPr>
        <p:spPr>
          <a:xfrm>
            <a:off x="1003300" y="220663"/>
            <a:ext cx="7739063" cy="576262"/>
          </a:xfrm>
        </p:spPr>
        <p:txBody>
          <a:bodyPr/>
          <a:lstStyle/>
          <a:p>
            <a:pPr eaLnBrk="1" hangingPunct="1"/>
            <a:r>
              <a:rPr lang="en-US" altLang="en-US"/>
              <a:t>Operating System Services (Cont.)</a:t>
            </a:r>
          </a:p>
        </p:txBody>
      </p:sp>
      <p:sp>
        <p:nvSpPr>
          <p:cNvPr id="15363" name="Rectangle 3">
            <a:extLst>
              <a:ext uri="{FF2B5EF4-FFF2-40B4-BE49-F238E27FC236}">
                <a16:creationId xmlns:a16="http://schemas.microsoft.com/office/drawing/2014/main" id="{13A7443B-7ADA-4411-B376-7A65FA9BD8C7}"/>
              </a:ext>
            </a:extLst>
          </p:cNvPr>
          <p:cNvSpPr>
            <a:spLocks noGrp="1" noChangeArrowheads="1"/>
          </p:cNvSpPr>
          <p:nvPr>
            <p:ph type="body" idx="1"/>
          </p:nvPr>
        </p:nvSpPr>
        <p:spPr>
          <a:xfrm>
            <a:off x="844550" y="1158875"/>
            <a:ext cx="7739063" cy="4905375"/>
          </a:xfrm>
        </p:spPr>
        <p:txBody>
          <a:bodyPr/>
          <a:lstStyle/>
          <a:p>
            <a:pPr>
              <a:lnSpc>
                <a:spcPct val="90000"/>
              </a:lnSpc>
            </a:pPr>
            <a:r>
              <a:rPr lang="en-US" altLang="en-US"/>
              <a:t>Another set of OS functions exists for ensuring the efficient operation of the system itself via resource sharing</a:t>
            </a:r>
          </a:p>
          <a:p>
            <a:pPr lvl="1">
              <a:lnSpc>
                <a:spcPct val="90000"/>
              </a:lnSpc>
            </a:pPr>
            <a:r>
              <a:rPr lang="en-US" altLang="en-US" b="1"/>
              <a:t>Resource allocation - </a:t>
            </a:r>
            <a:r>
              <a:rPr lang="en-US" altLang="en-US"/>
              <a:t>When  multiple users or multiple jobs running concurrently, resources must be allocated to each of them</a:t>
            </a:r>
          </a:p>
          <a:p>
            <a:pPr lvl="2">
              <a:lnSpc>
                <a:spcPct val="90000"/>
              </a:lnSpc>
            </a:pPr>
            <a:r>
              <a:rPr lang="en-US" altLang="en-US"/>
              <a:t>Many types of resources -   CPU cycles, main memory, file storage, I/O devices.</a:t>
            </a:r>
          </a:p>
          <a:p>
            <a:pPr lvl="1">
              <a:lnSpc>
                <a:spcPct val="90000"/>
              </a:lnSpc>
            </a:pPr>
            <a:r>
              <a:rPr lang="en-US" altLang="en-US" b="1"/>
              <a:t>Logging -</a:t>
            </a:r>
            <a:r>
              <a:rPr lang="en-US" altLang="en-US"/>
              <a:t> To keep track of which users use how much and what kinds of computer resources</a:t>
            </a:r>
          </a:p>
          <a:p>
            <a:pPr lvl="1">
              <a:lnSpc>
                <a:spcPct val="90000"/>
              </a:lnSpc>
            </a:pPr>
            <a:r>
              <a:rPr lang="en-US" altLang="en-US" b="1"/>
              <a:t>Protection and security - </a:t>
            </a:r>
            <a:r>
              <a:rPr lang="en-US" altLang="en-US"/>
              <a:t>The owners of information stored in a multiuser or networked computer system may want to control use of that information, concurrent processes should not interfere with each other</a:t>
            </a:r>
          </a:p>
          <a:p>
            <a:pPr lvl="2">
              <a:lnSpc>
                <a:spcPct val="90000"/>
              </a:lnSpc>
            </a:pPr>
            <a:r>
              <a:rPr lang="en-US" altLang="en-US" b="1"/>
              <a:t>Protection</a:t>
            </a:r>
            <a:r>
              <a:rPr lang="en-US" altLang="en-US"/>
              <a:t> involves ensuring that all access to system resources is controlled</a:t>
            </a:r>
          </a:p>
          <a:p>
            <a:pPr lvl="2">
              <a:lnSpc>
                <a:spcPct val="90000"/>
              </a:lnSpc>
            </a:pPr>
            <a:r>
              <a:rPr lang="en-US" altLang="en-US" b="1"/>
              <a:t>Security</a:t>
            </a:r>
            <a:r>
              <a:rPr lang="en-US" altLang="en-US"/>
              <a:t> of the system from outsiders requires user authentication, extends to defending external I/O devices from invalid access attempts</a:t>
            </a:r>
          </a:p>
          <a:p>
            <a:pPr>
              <a:lnSpc>
                <a:spcPct val="90000"/>
              </a:lnSpc>
              <a:buFont typeface="Monotype Sorts" pitchFamily="-84" charset="2"/>
              <a:buNone/>
            </a:pPr>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84A6F67-063F-4959-9060-0C6E5AFA8749}"/>
              </a:ext>
            </a:extLst>
          </p:cNvPr>
          <p:cNvSpPr>
            <a:spLocks noGrp="1" noChangeArrowheads="1"/>
          </p:cNvSpPr>
          <p:nvPr>
            <p:ph type="title"/>
          </p:nvPr>
        </p:nvSpPr>
        <p:spPr>
          <a:xfrm>
            <a:off x="992188" y="206375"/>
            <a:ext cx="7918450" cy="576263"/>
          </a:xfrm>
        </p:spPr>
        <p:txBody>
          <a:bodyPr/>
          <a:lstStyle/>
          <a:p>
            <a:pPr eaLnBrk="1" hangingPunct="1"/>
            <a:r>
              <a:rPr lang="en-US" altLang="en-US"/>
              <a:t>A View of Operating System Services</a:t>
            </a:r>
          </a:p>
        </p:txBody>
      </p:sp>
      <p:pic>
        <p:nvPicPr>
          <p:cNvPr id="17411" name="Picture 2">
            <a:extLst>
              <a:ext uri="{FF2B5EF4-FFF2-40B4-BE49-F238E27FC236}">
                <a16:creationId xmlns:a16="http://schemas.microsoft.com/office/drawing/2014/main"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E48B5D98-8B47-4D7E-ACEF-BDB67E3340E0}"/>
              </a:ext>
            </a:extLst>
          </p:cNvPr>
          <p:cNvSpPr>
            <a:spLocks noGrp="1" noChangeArrowheads="1"/>
          </p:cNvSpPr>
          <p:nvPr>
            <p:ph type="title"/>
          </p:nvPr>
        </p:nvSpPr>
        <p:spPr>
          <a:xfrm>
            <a:off x="877888" y="220663"/>
            <a:ext cx="8145462" cy="576262"/>
          </a:xfrm>
        </p:spPr>
        <p:txBody>
          <a:bodyPr/>
          <a:lstStyle/>
          <a:p>
            <a:pPr eaLnBrk="1" hangingPunct="1"/>
            <a:r>
              <a:rPr lang="en-US" altLang="en-US" dirty="0"/>
              <a:t>Command Line interpreter </a:t>
            </a:r>
          </a:p>
        </p:txBody>
      </p:sp>
      <p:sp>
        <p:nvSpPr>
          <p:cNvPr id="19459" name="Rectangle 3">
            <a:extLst>
              <a:ext uri="{FF2B5EF4-FFF2-40B4-BE49-F238E27FC236}">
                <a16:creationId xmlns:a16="http://schemas.microsoft.com/office/drawing/2014/main" id="{1E634D89-B552-404F-9BDB-6AB7E838A414}"/>
              </a:ext>
            </a:extLst>
          </p:cNvPr>
          <p:cNvSpPr>
            <a:spLocks noGrp="1" noChangeArrowheads="1"/>
          </p:cNvSpPr>
          <p:nvPr>
            <p:ph type="body" idx="1"/>
          </p:nvPr>
        </p:nvSpPr>
        <p:spPr>
          <a:xfrm>
            <a:off x="877889" y="1223963"/>
            <a:ext cx="6155958" cy="4131808"/>
          </a:xfrm>
        </p:spPr>
        <p:txBody>
          <a:bodyPr/>
          <a:lstStyle/>
          <a:p>
            <a:r>
              <a:rPr lang="en-US" altLang="en-US" dirty="0"/>
              <a:t>CLI allows direct command entry</a:t>
            </a:r>
          </a:p>
          <a:p>
            <a:r>
              <a:rPr lang="en-US" altLang="en-US" dirty="0"/>
              <a:t>Sometimes implemented in kernel, sometimes by systems program</a:t>
            </a:r>
          </a:p>
          <a:p>
            <a:r>
              <a:rPr lang="en-US" altLang="en-US" dirty="0"/>
              <a:t>Sometimes multiple flavors implemented – </a:t>
            </a:r>
            <a:r>
              <a:rPr lang="en-US" altLang="en-US" b="1" dirty="0">
                <a:solidFill>
                  <a:srgbClr val="006699"/>
                </a:solidFill>
                <a:latin typeface="+mj-lt"/>
              </a:rPr>
              <a:t>shells</a:t>
            </a:r>
          </a:p>
          <a:p>
            <a:r>
              <a:rPr lang="en-US" altLang="en-US" dirty="0"/>
              <a:t>Primarily fetches a command from user and executes it</a:t>
            </a:r>
          </a:p>
          <a:p>
            <a:r>
              <a:rPr lang="en-US" altLang="en-US" dirty="0"/>
              <a:t>Sometimes commands built-in, sometimes just names of programs</a:t>
            </a:r>
          </a:p>
          <a:p>
            <a:pPr lvl="1"/>
            <a:r>
              <a:rPr lang="en-US" altLang="en-US" dirty="0"/>
              <a:t>If the latter, adding new features doesn’</a:t>
            </a:r>
            <a:r>
              <a:rPr lang="en-US" altLang="ja-JP" dirty="0"/>
              <a:t>t require shell modification</a:t>
            </a:r>
            <a:endParaRPr lang="en-US"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02E63FB-6DD1-46DC-8471-F576D57E791A}"/>
              </a:ext>
            </a:extLst>
          </p:cNvPr>
          <p:cNvSpPr>
            <a:spLocks noGrp="1" noChangeArrowheads="1"/>
          </p:cNvSpPr>
          <p:nvPr>
            <p:ph type="title"/>
          </p:nvPr>
        </p:nvSpPr>
        <p:spPr>
          <a:xfrm>
            <a:off x="1036638" y="214313"/>
            <a:ext cx="7500937" cy="576262"/>
          </a:xfrm>
        </p:spPr>
        <p:txBody>
          <a:bodyPr/>
          <a:lstStyle/>
          <a:p>
            <a:pPr eaLnBrk="1" hangingPunct="1"/>
            <a:r>
              <a:rPr lang="en-US" altLang="en-US" sz="3000"/>
              <a:t>User Operating System Interface - GUI</a:t>
            </a:r>
          </a:p>
        </p:txBody>
      </p:sp>
      <p:sp>
        <p:nvSpPr>
          <p:cNvPr id="23555" name="Rectangle 3">
            <a:extLst>
              <a:ext uri="{FF2B5EF4-FFF2-40B4-BE49-F238E27FC236}">
                <a16:creationId xmlns:a16="http://schemas.microsoft.com/office/drawing/2014/main" id="{ED7BD939-320C-4E60-8319-6ADBC111D8E4}"/>
              </a:ext>
            </a:extLst>
          </p:cNvPr>
          <p:cNvSpPr>
            <a:spLocks noGrp="1" noChangeArrowheads="1"/>
          </p:cNvSpPr>
          <p:nvPr>
            <p:ph type="body" idx="1"/>
          </p:nvPr>
        </p:nvSpPr>
        <p:spPr>
          <a:xfrm>
            <a:off x="838200" y="1154113"/>
            <a:ext cx="7699375" cy="4530725"/>
          </a:xfrm>
        </p:spPr>
        <p:txBody>
          <a:bodyPr/>
          <a:lstStyle/>
          <a:p>
            <a:r>
              <a:rPr lang="en-US" altLang="en-US" dirty="0"/>
              <a:t>User-friendly </a:t>
            </a:r>
            <a:r>
              <a:rPr lang="en-US" altLang="en-US" b="1" dirty="0">
                <a:solidFill>
                  <a:srgbClr val="006699"/>
                </a:solidFill>
                <a:latin typeface="+mj-lt"/>
              </a:rPr>
              <a:t>desktop</a:t>
            </a:r>
            <a:r>
              <a:rPr lang="en-US" altLang="en-US" dirty="0"/>
              <a:t> metaphor interface</a:t>
            </a:r>
          </a:p>
          <a:p>
            <a:pPr lvl="1"/>
            <a:r>
              <a:rPr lang="en-US" altLang="en-US" dirty="0"/>
              <a:t>Usually mouse, keyboard, and monitor</a:t>
            </a:r>
          </a:p>
          <a:p>
            <a:pPr lvl="1"/>
            <a:r>
              <a:rPr lang="en-US" altLang="en-US" b="1" dirty="0">
                <a:solidFill>
                  <a:srgbClr val="006699"/>
                </a:solidFill>
                <a:latin typeface="+mj-lt"/>
              </a:rPr>
              <a:t>Icons</a:t>
            </a:r>
            <a:r>
              <a:rPr lang="en-US" altLang="en-US" dirty="0"/>
              <a:t> represent files, programs, actions, </a:t>
            </a:r>
            <a:r>
              <a:rPr lang="en-US" altLang="en-US" dirty="0" err="1"/>
              <a:t>etc</a:t>
            </a:r>
            <a:endParaRPr lang="en-US" altLang="en-US" dirty="0"/>
          </a:p>
          <a:p>
            <a:pPr lvl="1"/>
            <a:r>
              <a:rPr lang="en-US" altLang="en-US" dirty="0"/>
              <a:t>Various mouse buttons over objects in the interface cause various actions (provide information, options, execute function, open directory (known as a </a:t>
            </a:r>
            <a:r>
              <a:rPr lang="en-US" altLang="en-US" b="1" dirty="0">
                <a:solidFill>
                  <a:srgbClr val="006699"/>
                </a:solidFill>
                <a:latin typeface="+mj-lt"/>
              </a:rPr>
              <a:t>folder</a:t>
            </a:r>
            <a:r>
              <a:rPr lang="en-US" altLang="en-US" dirty="0"/>
              <a:t>)</a:t>
            </a:r>
          </a:p>
          <a:p>
            <a:pPr lvl="1"/>
            <a:r>
              <a:rPr lang="en-US" altLang="en-US" dirty="0"/>
              <a:t>Invented at Xerox PARC</a:t>
            </a:r>
          </a:p>
          <a:p>
            <a:r>
              <a:rPr lang="en-US" altLang="en-US" dirty="0"/>
              <a:t>Many systems now include both CLI and GUI interfaces</a:t>
            </a:r>
          </a:p>
          <a:p>
            <a:pPr lvl="1"/>
            <a:r>
              <a:rPr lang="en-US" altLang="en-US" dirty="0"/>
              <a:t>Microsoft Windows is GUI with CLI </a:t>
            </a:r>
            <a:r>
              <a:rPr lang="ja-JP" altLang="en-US" dirty="0"/>
              <a:t>“</a:t>
            </a:r>
            <a:r>
              <a:rPr lang="en-US" altLang="ja-JP" dirty="0"/>
              <a:t>command</a:t>
            </a:r>
            <a:r>
              <a:rPr lang="ja-JP" altLang="en-US" dirty="0"/>
              <a:t>”</a:t>
            </a:r>
            <a:r>
              <a:rPr lang="en-US" altLang="ja-JP" dirty="0"/>
              <a:t> shell</a:t>
            </a:r>
          </a:p>
          <a:p>
            <a:pPr lvl="1"/>
            <a:r>
              <a:rPr lang="en-US" altLang="en-US" dirty="0"/>
              <a:t>Apple Mac OS X is </a:t>
            </a:r>
            <a:r>
              <a:rPr lang="ja-JP" altLang="en-US" dirty="0"/>
              <a:t>“</a:t>
            </a:r>
            <a:r>
              <a:rPr lang="en-US" altLang="ja-JP" dirty="0"/>
              <a:t>Aqua</a:t>
            </a:r>
            <a:r>
              <a:rPr lang="ja-JP" altLang="en-US" dirty="0"/>
              <a:t>”</a:t>
            </a:r>
            <a:r>
              <a:rPr lang="en-US" altLang="ja-JP" dirty="0"/>
              <a:t> GUI interface with UNIX kernel underneath and shells available</a:t>
            </a:r>
          </a:p>
          <a:p>
            <a:pPr lvl="1"/>
            <a:r>
              <a:rPr lang="en-US" altLang="en-US" dirty="0"/>
              <a:t>Unix and Linux have CLI with optional GUI interfaces (CDE, KDE, GNOME)</a:t>
            </a:r>
          </a:p>
          <a:p>
            <a:pPr lvl="1"/>
            <a:endParaRPr lang="en-US"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1E085D8E-E398-4442-A204-AD137376EA7E}"/>
              </a:ext>
            </a:extLst>
          </p:cNvPr>
          <p:cNvSpPr>
            <a:spLocks noGrp="1" noChangeArrowheads="1"/>
          </p:cNvSpPr>
          <p:nvPr>
            <p:ph type="title"/>
          </p:nvPr>
        </p:nvSpPr>
        <p:spPr>
          <a:xfrm>
            <a:off x="822325" y="228600"/>
            <a:ext cx="7715250" cy="576263"/>
          </a:xfrm>
        </p:spPr>
        <p:txBody>
          <a:bodyPr/>
          <a:lstStyle/>
          <a:p>
            <a:pPr eaLnBrk="1" hangingPunct="1"/>
            <a:r>
              <a:rPr lang="en-US" altLang="en-US" dirty="0"/>
              <a:t>Touchscreen Interfaces</a:t>
            </a:r>
          </a:p>
        </p:txBody>
      </p:sp>
      <p:sp>
        <p:nvSpPr>
          <p:cNvPr id="11267" name="Rectangle 3">
            <a:extLst>
              <a:ext uri="{FF2B5EF4-FFF2-40B4-BE49-F238E27FC236}">
                <a16:creationId xmlns:a16="http://schemas.microsoft.com/office/drawing/2014/main" id="{2E55E5F6-E4A2-477B-85A4-04481952138B}"/>
              </a:ext>
            </a:extLst>
          </p:cNvPr>
          <p:cNvSpPr>
            <a:spLocks noGrp="1" noChangeArrowheads="1"/>
          </p:cNvSpPr>
          <p:nvPr>
            <p:ph type="body" idx="1"/>
          </p:nvPr>
        </p:nvSpPr>
        <p:spPr>
          <a:xfrm>
            <a:off x="806450" y="1233488"/>
            <a:ext cx="4121150" cy="4530725"/>
          </a:xfrm>
        </p:spPr>
        <p:txBody>
          <a:bodyPr/>
          <a:lstStyle/>
          <a:p>
            <a:pPr>
              <a:defRPr/>
            </a:pPr>
            <a:r>
              <a:rPr lang="en-US" dirty="0">
                <a:ea typeface="ＭＳ Ｐゴシック" charset="-128"/>
              </a:rPr>
              <a:t>Touchscreen devices require new interfaces</a:t>
            </a:r>
          </a:p>
          <a:p>
            <a:pPr lvl="1">
              <a:defRPr/>
            </a:pPr>
            <a:r>
              <a:rPr lang="en-US" sz="1600" dirty="0">
                <a:ea typeface="ＭＳ Ｐゴシック" charset="-128"/>
              </a:rPr>
              <a:t>Mouse not possible or not desired</a:t>
            </a:r>
          </a:p>
          <a:p>
            <a:pPr lvl="1">
              <a:defRPr/>
            </a:pPr>
            <a:r>
              <a:rPr lang="en-US" sz="1600" dirty="0">
                <a:ea typeface="ＭＳ Ｐゴシック" charset="-128"/>
              </a:rPr>
              <a:t>Actions and selection based on gestures</a:t>
            </a:r>
          </a:p>
          <a:p>
            <a:pPr lvl="1">
              <a:defRPr/>
            </a:pPr>
            <a:r>
              <a:rPr lang="en-US" sz="1600" dirty="0">
                <a:ea typeface="ＭＳ Ｐゴシック" charset="-128"/>
              </a:rPr>
              <a:t>Virtual keyboard for text entry</a:t>
            </a:r>
          </a:p>
          <a:p>
            <a:pPr>
              <a:defRPr/>
            </a:pPr>
            <a:r>
              <a:rPr lang="en-US" sz="1600" dirty="0">
                <a:ea typeface="ＭＳ Ｐゴシック" charset="-128"/>
              </a:rPr>
              <a:t>Voice commands</a:t>
            </a:r>
          </a:p>
          <a:p>
            <a:pPr marL="0" indent="0">
              <a:buFont typeface="Monotype Sorts" charset="0"/>
              <a:buNone/>
              <a:defRPr/>
            </a:pPr>
            <a:endParaRPr lang="en-US" dirty="0">
              <a:ea typeface="ＭＳ Ｐゴシック" charset="0"/>
            </a:endParaRPr>
          </a:p>
          <a:p>
            <a:pPr lvl="1">
              <a:buFont typeface="Monotype Sorts" charset="0"/>
              <a:buChar char="l"/>
              <a:defRPr/>
            </a:pPr>
            <a:endParaRPr lang="en-US" dirty="0">
              <a:ea typeface="ＭＳ Ｐゴシック" charset="0"/>
            </a:endParaRPr>
          </a:p>
        </p:txBody>
      </p:sp>
      <p:pic>
        <p:nvPicPr>
          <p:cNvPr id="25604" name="Picture 2">
            <a:extLst>
              <a:ext uri="{FF2B5EF4-FFF2-40B4-BE49-F238E27FC236}">
                <a16:creationId xmlns:a16="http://schemas.microsoft.com/office/drawing/2014/main"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3933931"/>
      </p:ext>
    </p:extLst>
  </p:cSld>
  <p:clrMapOvr>
    <a:masterClrMapping/>
  </p:clrMapOvr>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themeOverride>
</file>

<file path=docProps/app.xml><?xml version="1.0" encoding="utf-8"?>
<Properties xmlns="http://schemas.openxmlformats.org/officeDocument/2006/extended-properties" xmlns:vt="http://schemas.openxmlformats.org/officeDocument/2006/docPropsVTypes">
  <Template/>
  <TotalTime>9291</TotalTime>
  <Words>2952</Words>
  <Application>Microsoft Office PowerPoint</Application>
  <PresentationFormat>On-screen Show (4:3)</PresentationFormat>
  <Paragraphs>365</Paragraphs>
  <Slides>49</Slides>
  <Notes>44</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Courier New</vt:lpstr>
      <vt:lpstr>Helvetica</vt:lpstr>
      <vt:lpstr>Monotype Sorts</vt:lpstr>
      <vt:lpstr>Times New Roman</vt:lpstr>
      <vt:lpstr>Verdana</vt:lpstr>
      <vt:lpstr>Webdings</vt:lpstr>
      <vt:lpstr>Wingdings</vt:lpstr>
      <vt:lpstr>os-8</vt:lpstr>
      <vt:lpstr>Chapter 2:  Operating-System Services</vt:lpstr>
      <vt:lpstr>Outline</vt:lpstr>
      <vt:lpstr>Operating System Services</vt:lpstr>
      <vt:lpstr>Operating System Services (Cont.)</vt:lpstr>
      <vt:lpstr>Operating System Services (Cont.)</vt:lpstr>
      <vt:lpstr>A View of Operating System Services</vt:lpstr>
      <vt:lpstr>Command Line interpreter </vt:lpstr>
      <vt:lpstr>User Operating System Interface - GUI</vt:lpstr>
      <vt:lpstr>Touchscreen Interfaces</vt:lpstr>
      <vt:lpstr>The Mac OS X GUI</vt:lpstr>
      <vt:lpstr>System Calls</vt:lpstr>
      <vt:lpstr>Example of System Calls</vt:lpstr>
      <vt:lpstr>API – System Call – OS Relationship</vt:lpstr>
      <vt:lpstr>Types of System Calls</vt:lpstr>
      <vt:lpstr>Types of System Calls (Cont.)</vt:lpstr>
      <vt:lpstr>Types of System Calls (Cont.)</vt:lpstr>
      <vt:lpstr>Types of System Calls (Cont.)</vt:lpstr>
      <vt:lpstr>Examples of Windows and Unix System Calls</vt:lpstr>
      <vt:lpstr>Standard C Library Example</vt:lpstr>
      <vt:lpstr>System Services</vt:lpstr>
      <vt:lpstr>System Services (Cont.)</vt:lpstr>
      <vt:lpstr>System Services (Cont.)</vt:lpstr>
      <vt:lpstr>System Services (Cont.)</vt:lpstr>
      <vt:lpstr>Linkers and Loaders</vt:lpstr>
      <vt:lpstr>The Role of the Linker and Loader</vt:lpstr>
      <vt:lpstr>Why Applications are Operating System Specific</vt:lpstr>
      <vt:lpstr>Design and Implementation</vt:lpstr>
      <vt:lpstr>Policy and Mechanism</vt:lpstr>
      <vt:lpstr>Implementation</vt:lpstr>
      <vt:lpstr>Operating System Structure</vt:lpstr>
      <vt:lpstr>Monolithic Structure – Original UNIX</vt:lpstr>
      <vt:lpstr>Traditional UNIX System Structure</vt:lpstr>
      <vt:lpstr>Linux System Structure</vt:lpstr>
      <vt:lpstr>Layered Approach</vt:lpstr>
      <vt:lpstr>Microkernels</vt:lpstr>
      <vt:lpstr>Microkernel System Structure </vt:lpstr>
      <vt:lpstr>Modules</vt:lpstr>
      <vt:lpstr>Hybrid Systems</vt:lpstr>
      <vt:lpstr>macOS and iOS Structure</vt:lpstr>
      <vt:lpstr>iOS</vt:lpstr>
      <vt:lpstr>Android</vt:lpstr>
      <vt:lpstr>Android Architecture</vt:lpstr>
      <vt:lpstr>Building and Booting an Operating System</vt:lpstr>
      <vt:lpstr>Building and Booting Linux</vt:lpstr>
      <vt:lpstr>System Boot</vt:lpstr>
      <vt:lpstr>Operating-System Debugging</vt:lpstr>
      <vt:lpstr>Performance Tuning</vt:lpstr>
      <vt:lpstr>Tracing</vt:lpstr>
      <vt:lpstr>End of Chapter 2</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Acer</cp:lastModifiedBy>
  <cp:revision>206</cp:revision>
  <cp:lastPrinted>2001-06-14T13:58:17Z</cp:lastPrinted>
  <dcterms:created xsi:type="dcterms:W3CDTF">2011-01-13T23:43:38Z</dcterms:created>
  <dcterms:modified xsi:type="dcterms:W3CDTF">2021-06-22T15:13:37Z</dcterms:modified>
</cp:coreProperties>
</file>